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56" r:id="rId2"/>
    <p:sldId id="258" r:id="rId3"/>
    <p:sldId id="259" r:id="rId4"/>
    <p:sldId id="263" r:id="rId5"/>
    <p:sldId id="265" r:id="rId6"/>
    <p:sldId id="257" r:id="rId7"/>
    <p:sldId id="260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8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8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29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0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4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3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1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5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8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9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0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4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9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2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1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s://www.youtube.com/watch?v=mITAcXb3yR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g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hyperlink" Target="https://www.youtube.com/watch?v=MhvJhUfD3j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g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Ustna higiena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sl-SI" dirty="0" smtClean="0"/>
          </a:p>
          <a:p>
            <a:r>
              <a:rPr lang="sl-SI" sz="3300" dirty="0" smtClean="0">
                <a:solidFill>
                  <a:srgbClr val="FF0000"/>
                </a:solidFill>
              </a:rPr>
              <a:t>ALI VEŠ </a:t>
            </a:r>
            <a:r>
              <a:rPr lang="sl-SI" dirty="0" smtClean="0"/>
              <a:t>……..?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10" y="3150606"/>
            <a:ext cx="4068087" cy="27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Začetek  prebave  se  prične  v ustih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Pri prehranjevanju nam pomagajo zobje, jezik in slina.</a:t>
            </a:r>
          </a:p>
          <a:p>
            <a:pPr marL="0" indent="0">
              <a:buNone/>
            </a:pPr>
            <a:r>
              <a:rPr lang="sl-SI" dirty="0" smtClean="0"/>
              <a:t>Vsak zob ima svojo nalogo in z njimi  lahko hrano grizemo, trgamo, drobimo in meljemo.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4" y="3626841"/>
            <a:ext cx="2280582" cy="27861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70" y="3407133"/>
            <a:ext cx="2200192" cy="29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96814" y="543656"/>
            <a:ext cx="8623738" cy="1293028"/>
          </a:xfrm>
        </p:spPr>
        <p:txBody>
          <a:bodyPr/>
          <a:lstStyle/>
          <a:p>
            <a:r>
              <a:rPr lang="sl-SI" dirty="0" smtClean="0"/>
              <a:t>Prehranjevanje – kaj se dogaja v tvojih ustih 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Po vsaki jedi </a:t>
            </a:r>
            <a:r>
              <a:rPr lang="sl-SI" dirty="0" smtClean="0"/>
              <a:t>na tvojih zobeh, dlesnih in jeziku </a:t>
            </a:r>
            <a:r>
              <a:rPr lang="sl-SI" dirty="0" smtClean="0">
                <a:solidFill>
                  <a:srgbClr val="FF0000"/>
                </a:solidFill>
              </a:rPr>
              <a:t>ostanejo ostanki hrane</a:t>
            </a:r>
            <a:r>
              <a:rPr lang="sl-SI" dirty="0" smtClean="0"/>
              <a:t>. </a:t>
            </a:r>
          </a:p>
          <a:p>
            <a:r>
              <a:rPr lang="sl-SI" dirty="0" smtClean="0"/>
              <a:t>S pomočjo </a:t>
            </a:r>
            <a:r>
              <a:rPr lang="sl-SI" dirty="0" smtClean="0">
                <a:solidFill>
                  <a:srgbClr val="FF0000"/>
                </a:solidFill>
              </a:rPr>
              <a:t>bakterij</a:t>
            </a:r>
            <a:r>
              <a:rPr lang="sl-SI" dirty="0" smtClean="0"/>
              <a:t> se prične hrana razkrajati in lepiti na zobe in v približno dvanajstih urah nastane na zobeh </a:t>
            </a:r>
            <a:r>
              <a:rPr lang="sl-SI" dirty="0" smtClean="0">
                <a:solidFill>
                  <a:srgbClr val="FF0000"/>
                </a:solidFill>
              </a:rPr>
              <a:t>mehka zobna obloga</a:t>
            </a:r>
            <a:r>
              <a:rPr lang="sl-SI" dirty="0" smtClean="0"/>
              <a:t>. </a:t>
            </a:r>
          </a:p>
          <a:p>
            <a:r>
              <a:rPr lang="sl-SI" dirty="0" smtClean="0"/>
              <a:t>Bakterije </a:t>
            </a:r>
            <a:r>
              <a:rPr lang="sl-SI" dirty="0" smtClean="0">
                <a:solidFill>
                  <a:srgbClr val="FF0000"/>
                </a:solidFill>
              </a:rPr>
              <a:t>ogljikove hidrate in sladkorje </a:t>
            </a:r>
            <a:r>
              <a:rPr lang="sl-SI" dirty="0" smtClean="0"/>
              <a:t>spremenijo v </a:t>
            </a:r>
            <a:r>
              <a:rPr lang="sl-SI" dirty="0" smtClean="0">
                <a:solidFill>
                  <a:srgbClr val="FF0000"/>
                </a:solidFill>
              </a:rPr>
              <a:t>kisline,</a:t>
            </a:r>
            <a:r>
              <a:rPr lang="sl-SI" dirty="0" smtClean="0"/>
              <a:t> te pa pričnejo raztapljati površino zoba – </a:t>
            </a:r>
            <a:r>
              <a:rPr lang="sl-SI" dirty="0" smtClean="0">
                <a:solidFill>
                  <a:srgbClr val="FF0000"/>
                </a:solidFill>
              </a:rPr>
              <a:t>zobno sklenino</a:t>
            </a:r>
            <a:r>
              <a:rPr lang="sl-SI" dirty="0" smtClean="0"/>
              <a:t>. V tvojem zobu nastane luknjica, zob postane občutljiv in boleč – nastane </a:t>
            </a:r>
            <a:r>
              <a:rPr lang="sl-SI" dirty="0" smtClean="0">
                <a:solidFill>
                  <a:srgbClr val="FF0000"/>
                </a:solidFill>
              </a:rPr>
              <a:t>zobna gniloba ali karies.</a:t>
            </a:r>
          </a:p>
          <a:p>
            <a:r>
              <a:rPr lang="sl-SI" dirty="0" smtClean="0"/>
              <a:t>Bakterije pa povzročajo tudi </a:t>
            </a:r>
            <a:r>
              <a:rPr lang="sl-SI" dirty="0" smtClean="0">
                <a:solidFill>
                  <a:srgbClr val="FF0000"/>
                </a:solidFill>
              </a:rPr>
              <a:t>bolezni dlesni-vnetje dlesni</a:t>
            </a:r>
            <a:r>
              <a:rPr lang="sl-SI" dirty="0" smtClean="0"/>
              <a:t>. Pri čiščenju zob občutiš bolečino, dlesni postanejo rdeče, otečene in pojavi se krvavenje dlesni.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83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Drugi  dejavniki  ki  lahko vplivajo  na  zdravje  tvojih  zob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Kislinske erozije-raztapljanje zobne sklenine </a:t>
            </a:r>
            <a:r>
              <a:rPr lang="sl-SI" dirty="0" smtClean="0"/>
              <a:t>(povzročitelj  je kisla hrana in pijača, motnje hranjenja –bulimija, anoreksija)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>
                <a:solidFill>
                  <a:srgbClr val="FF0000"/>
                </a:solidFill>
              </a:rPr>
              <a:t>Pasti sodobnega sveta : </a:t>
            </a:r>
            <a:r>
              <a:rPr lang="sl-SI" dirty="0" smtClean="0"/>
              <a:t>beljenje zob, </a:t>
            </a:r>
            <a:r>
              <a:rPr lang="sl-SI" dirty="0" err="1" smtClean="0"/>
              <a:t>piercing</a:t>
            </a:r>
            <a:r>
              <a:rPr lang="sl-SI" dirty="0" smtClean="0"/>
              <a:t> na ustnici ali jeziku, zobni nakit (poškodbe na zobeh in dlesnih)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9" y="4963696"/>
            <a:ext cx="2279592" cy="15788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91" y="2987682"/>
            <a:ext cx="1742812" cy="11961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41" y="2985321"/>
            <a:ext cx="1864388" cy="119853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21" y="2985321"/>
            <a:ext cx="2490158" cy="118761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67" y="4963696"/>
            <a:ext cx="2381185" cy="15788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48" y="4963696"/>
            <a:ext cx="2247529" cy="152865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73" y="4917688"/>
            <a:ext cx="2268933" cy="16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4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Pomen  dobre  ustne  higiene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Čiščenje zob 2 x dnevno</a:t>
            </a:r>
          </a:p>
          <a:p>
            <a:r>
              <a:rPr lang="sl-SI" dirty="0" smtClean="0"/>
              <a:t>Pravilna </a:t>
            </a:r>
            <a:r>
              <a:rPr lang="sl-SI" dirty="0" smtClean="0">
                <a:solidFill>
                  <a:srgbClr val="FF0000"/>
                </a:solidFill>
              </a:rPr>
              <a:t>tehnika čiščenja zob </a:t>
            </a:r>
            <a:r>
              <a:rPr lang="sl-SI" dirty="0" smtClean="0"/>
              <a:t>– da odstraniš zobne obloge z vseh ploskev zoba (preveri s tableto za obarvanje oblog)</a:t>
            </a:r>
          </a:p>
          <a:p>
            <a:r>
              <a:rPr lang="sl-SI" dirty="0" smtClean="0"/>
              <a:t>Uporaba pripomočkov </a:t>
            </a:r>
            <a:r>
              <a:rPr lang="sl-SI" dirty="0" smtClean="0">
                <a:solidFill>
                  <a:srgbClr val="FF0000"/>
                </a:solidFill>
              </a:rPr>
              <a:t>– zobna nitka, medzobna ščetka</a:t>
            </a:r>
          </a:p>
          <a:p>
            <a:r>
              <a:rPr lang="sl-SI" dirty="0" smtClean="0"/>
              <a:t>Zdrave prehranjevalne navade – </a:t>
            </a:r>
            <a:r>
              <a:rPr lang="sl-SI" dirty="0" smtClean="0">
                <a:solidFill>
                  <a:srgbClr val="FF0000"/>
                </a:solidFill>
              </a:rPr>
              <a:t>izogibanje sladki hrani in pijači, razmiki med obroki </a:t>
            </a:r>
          </a:p>
          <a:p>
            <a:r>
              <a:rPr lang="sl-SI" dirty="0" smtClean="0"/>
              <a:t>Redni </a:t>
            </a:r>
            <a:r>
              <a:rPr lang="sl-SI" dirty="0" smtClean="0">
                <a:solidFill>
                  <a:srgbClr val="FF0000"/>
                </a:solidFill>
              </a:rPr>
              <a:t>obiski  pri zobozdravniku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78" y="4310176"/>
            <a:ext cx="2198154" cy="23085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45" y="5018157"/>
            <a:ext cx="1600583" cy="160058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89" y="5096065"/>
            <a:ext cx="2032850" cy="15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veš da UMIVANJE  ZOB  Z  ZOBNO ŠČETKO….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2466" y="1965960"/>
            <a:ext cx="9872871" cy="40386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ni dovolj za popolno ustno higieno!</a:t>
            </a:r>
            <a:endParaRPr lang="sl-SI" dirty="0">
              <a:solidFill>
                <a:srgbClr val="FF0000"/>
              </a:solidFill>
            </a:endParaRPr>
          </a:p>
          <a:p>
            <a:r>
              <a:rPr lang="sl-SI" dirty="0" smtClean="0"/>
              <a:t>Vsak zob ima pet ploskev in </a:t>
            </a:r>
            <a:r>
              <a:rPr lang="sl-SI" dirty="0" smtClean="0">
                <a:solidFill>
                  <a:srgbClr val="FF0000"/>
                </a:solidFill>
              </a:rPr>
              <a:t>z zobno ščetko očistimo samo tri ploskve</a:t>
            </a:r>
            <a:r>
              <a:rPr lang="sl-SI" dirty="0" smtClean="0"/>
              <a:t>. Očistimo sprednjo(2), notranjo(3), in grizno ploskev(1).</a:t>
            </a:r>
          </a:p>
          <a:p>
            <a:r>
              <a:rPr lang="sl-SI" dirty="0" smtClean="0"/>
              <a:t>Ploskve med zobmi (4 in 5) imenujemo </a:t>
            </a:r>
            <a:r>
              <a:rPr lang="sl-SI" dirty="0" smtClean="0">
                <a:solidFill>
                  <a:srgbClr val="FF0000"/>
                </a:solidFill>
              </a:rPr>
              <a:t>medzobni prostor</a:t>
            </a:r>
            <a:r>
              <a:rPr lang="sl-SI" dirty="0" smtClean="0"/>
              <a:t>  in  lahko ga očistimo  le z zobno nitko in medzobno ščetko.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6" y="3821182"/>
            <a:ext cx="5506107" cy="23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339" y="25733"/>
            <a:ext cx="8610600" cy="1293028"/>
          </a:xfrm>
        </p:spPr>
        <p:txBody>
          <a:bodyPr/>
          <a:lstStyle/>
          <a:p>
            <a:r>
              <a:rPr lang="sl-SI" dirty="0" smtClean="0"/>
              <a:t>Zobna nitka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0790" y="2242267"/>
            <a:ext cx="10820400" cy="4024125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Poskusi jo uporabiti :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Lahko si ogledaš:</a:t>
            </a:r>
            <a:endParaRPr lang="sl-SI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6945"/>
              </p:ext>
            </p:extLst>
          </p:nvPr>
        </p:nvGraphicFramePr>
        <p:xfrm>
          <a:off x="5814358" y="1158771"/>
          <a:ext cx="4453845" cy="667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4" imgW="5746651" imgH="8872590" progId="Word.Document.12">
                  <p:embed/>
                </p:oleObj>
              </mc:Choice>
              <mc:Fallback>
                <p:oleObj name="Document" r:id="rId4" imgW="5746651" imgH="88725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4358" y="1158771"/>
                        <a:ext cx="4453845" cy="6671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46" y="3570812"/>
            <a:ext cx="2466975" cy="184785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850790" y="3244334"/>
            <a:ext cx="81892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>
              <a:hlinkClick r:id="rId7"/>
            </a:endParaRPr>
          </a:p>
          <a:p>
            <a:endParaRPr lang="sl-SI" dirty="0">
              <a:hlinkClick r:id="rId7"/>
            </a:endParaRPr>
          </a:p>
          <a:p>
            <a:endParaRPr lang="sl-SI" dirty="0" smtClean="0">
              <a:hlinkClick r:id="rId7"/>
            </a:endParaRPr>
          </a:p>
          <a:p>
            <a:endParaRPr lang="sl-SI" dirty="0">
              <a:hlinkClick r:id="rId7"/>
            </a:endParaRPr>
          </a:p>
          <a:p>
            <a:endParaRPr lang="sl-SI" dirty="0" smtClean="0">
              <a:hlinkClick r:id="rId7"/>
            </a:endParaRPr>
          </a:p>
          <a:p>
            <a:endParaRPr lang="sl-SI" dirty="0">
              <a:hlinkClick r:id="rId7"/>
            </a:endParaRPr>
          </a:p>
          <a:p>
            <a:endParaRPr lang="sl-SI" dirty="0" smtClean="0">
              <a:hlinkClick r:id="rId7"/>
            </a:endParaRPr>
          </a:p>
          <a:p>
            <a:endParaRPr lang="sl-SI" dirty="0">
              <a:hlinkClick r:id="rId7"/>
            </a:endParaRPr>
          </a:p>
          <a:p>
            <a:endParaRPr lang="sl-SI" dirty="0" smtClean="0">
              <a:hlinkClick r:id="rId7"/>
            </a:endParaRPr>
          </a:p>
          <a:p>
            <a:endParaRPr lang="sl-SI" dirty="0">
              <a:hlinkClick r:id="rId7"/>
            </a:endParaRPr>
          </a:p>
          <a:p>
            <a:r>
              <a:rPr lang="sl-SI" dirty="0" smtClean="0">
                <a:hlinkClick r:id="rId7"/>
              </a:rPr>
              <a:t>Htts</a:t>
            </a:r>
            <a:r>
              <a:rPr lang="sl-SI" dirty="0">
                <a:hlinkClick r:id="rId7"/>
              </a:rPr>
              <a:t>://www.youtube.com/watch?v=mITAcXb3yR0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04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80594"/>
            <a:ext cx="8610600" cy="1293028"/>
          </a:xfrm>
        </p:spPr>
        <p:txBody>
          <a:bodyPr/>
          <a:lstStyle/>
          <a:p>
            <a:r>
              <a:rPr lang="sl-SI" dirty="0" smtClean="0"/>
              <a:t>Medzobna  ščetka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Sledi navodilom: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Lahko si ogledaš tudi:</a:t>
            </a:r>
            <a:endParaRPr lang="sl-SI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02278"/>
              </p:ext>
            </p:extLst>
          </p:nvPr>
        </p:nvGraphicFramePr>
        <p:xfrm>
          <a:off x="4845050" y="1304870"/>
          <a:ext cx="44513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Document" r:id="rId4" imgW="5746651" imgH="6996056" progId="Word.Document.12">
                  <p:embed/>
                </p:oleObj>
              </mc:Choice>
              <mc:Fallback>
                <p:oleObj name="Document" r:id="rId4" imgW="5746651" imgH="69960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5050" y="1304870"/>
                        <a:ext cx="44513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0" y="3201345"/>
            <a:ext cx="2812668" cy="1871703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06734" y="6353676"/>
            <a:ext cx="5833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7"/>
              </a:rPr>
              <a:t>https://www.youtube.com/watch?v=MhvJhUfD3j0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51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  se  vsak  tvoj  počitniški  dan  začne  s  čistim  in  zdravim  nasmehom !!</a:t>
            </a:r>
            <a:endParaRPr lang="sl-SI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630141" y="2341287"/>
            <a:ext cx="10820400" cy="4024125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i="1" dirty="0" smtClean="0"/>
              <a:t>Veliko čarobnih počitniških dni vam želi</a:t>
            </a:r>
            <a:endParaRPr lang="sl-SI" i="1" dirty="0"/>
          </a:p>
          <a:p>
            <a:endParaRPr lang="sl-SI" i="1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i="1" dirty="0" smtClean="0"/>
              <a:t>zobna asistentka Irena                                   ZD Škofja Loka, zobna preventiva                                            </a:t>
            </a:r>
            <a:endParaRPr lang="sl-SI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98" y="2341287"/>
            <a:ext cx="2526528" cy="168129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66" y="3413356"/>
            <a:ext cx="3300163" cy="21961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05" y="3215427"/>
            <a:ext cx="2275843" cy="22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23114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409</TotalTime>
  <Words>368</Words>
  <Application>Microsoft Office PowerPoint</Application>
  <PresentationFormat>Širokozaslonsko</PresentationFormat>
  <Paragraphs>72</Paragraphs>
  <Slides>9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Sled pare</vt:lpstr>
      <vt:lpstr>Document</vt:lpstr>
      <vt:lpstr>Ustna higiena</vt:lpstr>
      <vt:lpstr>Začetek  prebave  se  prične  v ustih  </vt:lpstr>
      <vt:lpstr>Prehranjevanje – kaj se dogaja v tvojih ustih ?</vt:lpstr>
      <vt:lpstr>Drugi  dejavniki  ki  lahko vplivajo  na  zdravje  tvojih  zob</vt:lpstr>
      <vt:lpstr>Pomen  dobre  ustne  higiene</vt:lpstr>
      <vt:lpstr>Ali veš da UMIVANJE  ZOB  Z  ZOBNO ŠČETKO….</vt:lpstr>
      <vt:lpstr>Zobna nitka</vt:lpstr>
      <vt:lpstr>Medzobna  ščetka</vt:lpstr>
      <vt:lpstr>Naj  se  vsak  tvoj  počitniški  dan  začne  s  čistim  in  zdravim  nasmehom 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Ustna higiena</dc:title>
  <dc:creator>Irena Gortnar</dc:creator>
  <cp:lastModifiedBy>Irena Gortnar</cp:lastModifiedBy>
  <cp:revision>42</cp:revision>
  <cp:lastPrinted>2020-06-10T07:22:28Z</cp:lastPrinted>
  <dcterms:created xsi:type="dcterms:W3CDTF">2020-05-29T08:49:26Z</dcterms:created>
  <dcterms:modified xsi:type="dcterms:W3CDTF">2020-06-12T10:12:10Z</dcterms:modified>
</cp:coreProperties>
</file>