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0" r:id="rId5"/>
    <p:sldId id="262" r:id="rId6"/>
    <p:sldId id="261" r:id="rId7"/>
    <p:sldId id="263" r:id="rId8"/>
    <p:sldId id="259" r:id="rId9"/>
    <p:sldId id="267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36" y="4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 in zobje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i="1" dirty="0" smtClean="0"/>
              <a:t>Tvoja usta niso prazna  -  raziskujmo in ponovimo skupaj</a:t>
            </a:r>
            <a:endParaRPr lang="sl-SI" i="1" dirty="0"/>
          </a:p>
          <a:p>
            <a:endParaRPr lang="sl-SI" i="1" dirty="0" smtClean="0"/>
          </a:p>
          <a:p>
            <a:endParaRPr lang="sl-SI" i="1" dirty="0"/>
          </a:p>
          <a:p>
            <a:r>
              <a:rPr lang="sl-SI" i="1" dirty="0" smtClean="0"/>
              <a:t>Zobna preventiva – I. </a:t>
            </a:r>
            <a:r>
              <a:rPr lang="sl-SI" i="1" dirty="0" err="1" smtClean="0"/>
              <a:t>gortnar</a:t>
            </a:r>
            <a:endParaRPr lang="sl-SI" i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98" y="3995769"/>
            <a:ext cx="1679649" cy="25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45500" y="630086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Zgradba zoba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rgbClr val="FF0000"/>
                </a:solidFill>
              </a:rPr>
              <a:t>Zobna krona </a:t>
            </a:r>
            <a:r>
              <a:rPr lang="sl-SI" i="1" dirty="0" smtClean="0"/>
              <a:t>(vidni del zoba v ustih), 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zobni vrat </a:t>
            </a:r>
            <a:r>
              <a:rPr lang="sl-SI" i="1" dirty="0" smtClean="0"/>
              <a:t>(ob dlesni ko se konča zobna krona),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zobna korenina </a:t>
            </a:r>
            <a:r>
              <a:rPr lang="sl-SI" i="1" dirty="0" smtClean="0"/>
              <a:t>(skrita v kosti-čeljusti)</a:t>
            </a:r>
            <a:endParaRPr lang="sl-SI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33" y="3446395"/>
            <a:ext cx="3903115" cy="293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2" y="618517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sestava zoba v notranjosti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značba mest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rgbClr val="FF0000"/>
                </a:solidFill>
              </a:rPr>
              <a:t>Sklenina</a:t>
            </a:r>
            <a:r>
              <a:rPr lang="sl-SI" i="1" dirty="0" smtClean="0"/>
              <a:t>: vrhnji, najtrši neobčutljivi del zoba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Zobovina ali dentin</a:t>
            </a:r>
            <a:r>
              <a:rPr lang="sl-SI" i="1" dirty="0" smtClean="0"/>
              <a:t>: boleči del zoba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Zobna pulpa</a:t>
            </a:r>
            <a:r>
              <a:rPr lang="sl-SI" i="1" dirty="0" smtClean="0"/>
              <a:t>: v njej so krvne žilice in živci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Dlesen</a:t>
            </a:r>
            <a:r>
              <a:rPr lang="sl-SI" i="1" dirty="0" smtClean="0"/>
              <a:t>: pokriva zobni vrat in kost-čeljust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Kost</a:t>
            </a:r>
            <a:r>
              <a:rPr lang="sl-SI" i="1" dirty="0" smtClean="0"/>
              <a:t>: čeljust v kateri leži zob</a:t>
            </a:r>
          </a:p>
          <a:p>
            <a:r>
              <a:rPr lang="sl-SI" i="1" dirty="0" err="1" smtClean="0">
                <a:solidFill>
                  <a:srgbClr val="FF0000"/>
                </a:solidFill>
              </a:rPr>
              <a:t>Pozobnica</a:t>
            </a:r>
            <a:r>
              <a:rPr lang="sl-SI" i="1" dirty="0" smtClean="0"/>
              <a:t>: pokriva korenino zoba</a:t>
            </a:r>
            <a:endParaRPr lang="sl-SI" i="1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51" y="2641061"/>
            <a:ext cx="3258701" cy="33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2" y="552615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se dogaja v tvojih ustih?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Po vsaki jedi </a:t>
            </a:r>
            <a:r>
              <a:rPr lang="sl-SI" i="1" dirty="0" smtClean="0"/>
              <a:t>ostanejo na tvojih zobeh, dlesnih in jeziku ostanki hrane. S pomočjo </a:t>
            </a:r>
            <a:r>
              <a:rPr lang="sl-SI" b="1" i="1" dirty="0" smtClean="0">
                <a:solidFill>
                  <a:srgbClr val="FF0000"/>
                </a:solidFill>
              </a:rPr>
              <a:t>bakterij</a:t>
            </a:r>
            <a:r>
              <a:rPr lang="sl-SI" i="1" dirty="0" smtClean="0"/>
              <a:t> se ta hrana prične razkrajati in lepiti na zobe - nastane </a:t>
            </a:r>
            <a:r>
              <a:rPr lang="sl-SI" b="1" i="1" dirty="0" smtClean="0">
                <a:solidFill>
                  <a:srgbClr val="FF0000"/>
                </a:solidFill>
              </a:rPr>
              <a:t>zobna obloga</a:t>
            </a:r>
            <a:r>
              <a:rPr lang="sl-SI" i="1" dirty="0" smtClean="0"/>
              <a:t>. Ogljikove hidrate in sladkorje bakterije  spremenijo v </a:t>
            </a:r>
            <a:r>
              <a:rPr lang="sl-SI" b="1" i="1" dirty="0" smtClean="0">
                <a:solidFill>
                  <a:srgbClr val="FF0000"/>
                </a:solidFill>
              </a:rPr>
              <a:t>kisline</a:t>
            </a:r>
            <a:r>
              <a:rPr lang="sl-SI" i="1" dirty="0" smtClean="0"/>
              <a:t>. Kisline pa pričnejo raztapljati površino tvojega zoba – sklenino in  tako nastane luknjica v zobu- </a:t>
            </a:r>
            <a:r>
              <a:rPr lang="sl-SI" b="1" i="1" dirty="0" smtClean="0">
                <a:solidFill>
                  <a:srgbClr val="FF0000"/>
                </a:solidFill>
              </a:rPr>
              <a:t>zobna gniloba ali </a:t>
            </a:r>
            <a:r>
              <a:rPr lang="sl-SI" i="1" dirty="0" smtClean="0">
                <a:solidFill>
                  <a:srgbClr val="FF0000"/>
                </a:solidFill>
              </a:rPr>
              <a:t>karies</a:t>
            </a:r>
            <a:r>
              <a:rPr lang="sl-SI" i="1" dirty="0" smtClean="0"/>
              <a:t>, prične te boleti zob. Te bakterije pa povzročajo tudi </a:t>
            </a:r>
            <a:r>
              <a:rPr lang="sl-SI" b="1" i="1" dirty="0" smtClean="0">
                <a:solidFill>
                  <a:srgbClr val="FF0000"/>
                </a:solidFill>
              </a:rPr>
              <a:t>bolezni-vnetja dlesni</a:t>
            </a:r>
            <a:r>
              <a:rPr lang="sl-SI" i="1" dirty="0" smtClean="0"/>
              <a:t>. Takrat pri čiščenju zob občutiš bolečino in krvavenje dlesni.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41354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2" y="557088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Čiščenje </a:t>
            </a:r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zob – da preprečiš  vse    težave  z  zobmi  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i="1" dirty="0" smtClean="0">
                <a:solidFill>
                  <a:srgbClr val="FF0000"/>
                </a:solidFill>
              </a:rPr>
              <a:t>ČISTI </a:t>
            </a:r>
            <a:r>
              <a:rPr lang="sl-SI" i="1" dirty="0" smtClean="0">
                <a:solidFill>
                  <a:srgbClr val="FF0000"/>
                </a:solidFill>
              </a:rPr>
              <a:t>ZOBE 2X NA DAN PRAVILNO IN NATANČNO!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UŽIVAJ ZDRAVO HRANO IN PIJAČO</a:t>
            </a:r>
            <a:r>
              <a:rPr lang="sl-SI" i="1" dirty="0" smtClean="0"/>
              <a:t>( izogibaj se sladki hrani in pijači, med obroki ne uživaj ničesar vsaj dve uri, razen vode ali nesladkan čaj)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OBIŠČI ZOBOZDRAVNIKA VSAJ 1X LETNO</a:t>
            </a:r>
            <a:r>
              <a:rPr lang="sl-SI" i="1" dirty="0" smtClean="0"/>
              <a:t> (tudi, če ni nobenih težav! )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65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ŠE VEŠ KAKO PRAVILNO ČISTIMO ZOBE?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12974" y="1891678"/>
            <a:ext cx="9905999" cy="3541714"/>
          </a:xfrm>
        </p:spPr>
        <p:txBody>
          <a:bodyPr>
            <a:normAutofit fontScale="40000" lnSpcReduction="20000"/>
          </a:bodyPr>
          <a:lstStyle/>
          <a:p>
            <a:r>
              <a:rPr lang="sl-SI" sz="4500" i="1" dirty="0" smtClean="0"/>
              <a:t>PA  PONOVIMO-za namig in osvežitev spomina pa ......pomoč</a:t>
            </a:r>
            <a:endParaRPr lang="sl-SI" sz="4500" i="1" dirty="0"/>
          </a:p>
          <a:p>
            <a:r>
              <a:rPr lang="sl-SI" sz="4500" i="1" dirty="0" smtClean="0"/>
              <a:t>tako:                                                       ali tako: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  <a:p>
            <a:endParaRPr lang="sl-SI" sz="2900" i="1" dirty="0" smtClean="0"/>
          </a:p>
          <a:p>
            <a:r>
              <a:rPr lang="sl-SI" sz="4500" i="1" dirty="0" smtClean="0">
                <a:solidFill>
                  <a:srgbClr val="FF0000"/>
                </a:solidFill>
              </a:rPr>
              <a:t>VAŽNO JE ,DA JE NATANČNO !!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73" y="2528604"/>
            <a:ext cx="3514726" cy="2108836"/>
          </a:xfrm>
          <a:prstGeom prst="rect">
            <a:avLst/>
          </a:prstGeom>
        </p:spPr>
      </p:pic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236291"/>
              </p:ext>
            </p:extLst>
          </p:nvPr>
        </p:nvGraphicFramePr>
        <p:xfrm>
          <a:off x="7159964" y="2377530"/>
          <a:ext cx="2716651" cy="351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5" imgW="6278150" imgH="8119168" progId="Word.Document.12">
                  <p:embed/>
                </p:oleObj>
              </mc:Choice>
              <mc:Fallback>
                <p:oleObj name="Document" r:id="rId5" imgW="6278150" imgH="8119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9964" y="2377530"/>
                        <a:ext cx="2716651" cy="3512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3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  se  vsak  tvoj  počitniški  dan  začne  s  čistim  in  zdravim  nasmehom  !!!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3" y="2551609"/>
            <a:ext cx="9905999" cy="3541714"/>
          </a:xfrm>
        </p:spPr>
        <p:txBody>
          <a:bodyPr>
            <a:normAutofit fontScale="77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i="1" dirty="0" smtClean="0"/>
              <a:t>Vaša zobna asistentka Irena ,                          ZD Škofja Loka-zobna preventiva</a:t>
            </a:r>
            <a:endParaRPr lang="sl-SI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87" y="2249487"/>
            <a:ext cx="2570739" cy="25707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93" y="2551609"/>
            <a:ext cx="3770251" cy="17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99593" y="698031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vidiš v svojih ustih?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/>
              <a:t>Poglej sliko in poglej se v ogledalo in ugotovi, če je tudi v tvojih ustih  vse na svojem mestu</a:t>
            </a:r>
            <a:endParaRPr lang="sl-SI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9" y="3185612"/>
            <a:ext cx="2658953" cy="32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476" y="690080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Zgradba ustne votline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i="1" dirty="0" smtClean="0">
                <a:solidFill>
                  <a:srgbClr val="FF0000"/>
                </a:solidFill>
              </a:rPr>
              <a:t>Zgornja čeljust </a:t>
            </a:r>
            <a:r>
              <a:rPr lang="sl-SI" i="1" dirty="0" smtClean="0"/>
              <a:t>–zgornji zobje-</a:t>
            </a:r>
            <a:r>
              <a:rPr lang="sl-SI" i="1" dirty="0" smtClean="0">
                <a:solidFill>
                  <a:srgbClr val="FF0000"/>
                </a:solidFill>
              </a:rPr>
              <a:t>trdo nebo</a:t>
            </a:r>
            <a:r>
              <a:rPr lang="sl-SI" i="1" dirty="0" smtClean="0"/>
              <a:t> za sprednjimi  zgornjimi zobmi-</a:t>
            </a:r>
            <a:r>
              <a:rPr lang="sl-SI" i="1" dirty="0" smtClean="0">
                <a:solidFill>
                  <a:srgbClr val="FF0000"/>
                </a:solidFill>
              </a:rPr>
              <a:t>mehko nebo </a:t>
            </a:r>
            <a:r>
              <a:rPr lang="sl-SI" i="1" dirty="0" smtClean="0"/>
              <a:t>z malim jezičkom-</a:t>
            </a:r>
            <a:r>
              <a:rPr lang="sl-SI" i="1" dirty="0" smtClean="0">
                <a:solidFill>
                  <a:srgbClr val="FF0000"/>
                </a:solidFill>
              </a:rPr>
              <a:t>žrelo</a:t>
            </a:r>
          </a:p>
          <a:p>
            <a:r>
              <a:rPr lang="sl-SI" b="1" i="1" dirty="0" smtClean="0">
                <a:solidFill>
                  <a:srgbClr val="FF0000"/>
                </a:solidFill>
              </a:rPr>
              <a:t>Spodnja čeljust</a:t>
            </a:r>
            <a:r>
              <a:rPr lang="sl-SI" i="1" dirty="0" smtClean="0"/>
              <a:t>-spodnji zobje- za sprednjimi zobmi pod jezikom je </a:t>
            </a:r>
            <a:r>
              <a:rPr lang="sl-SI" i="1" dirty="0" smtClean="0">
                <a:solidFill>
                  <a:srgbClr val="FF0000"/>
                </a:solidFill>
              </a:rPr>
              <a:t>ustno dno</a:t>
            </a:r>
            <a:r>
              <a:rPr lang="sl-SI" i="1" dirty="0" smtClean="0"/>
              <a:t>, kjer se tudi izloča </a:t>
            </a:r>
            <a:r>
              <a:rPr lang="sl-SI" i="1" dirty="0" smtClean="0">
                <a:solidFill>
                  <a:srgbClr val="FF0000"/>
                </a:solidFill>
              </a:rPr>
              <a:t>slina</a:t>
            </a:r>
            <a:r>
              <a:rPr lang="sl-SI" i="1" dirty="0" smtClean="0"/>
              <a:t>, ki mehča hrano</a:t>
            </a:r>
          </a:p>
          <a:p>
            <a:r>
              <a:rPr lang="sl-SI" i="1" dirty="0" smtClean="0"/>
              <a:t>Na sredi spodnje čeljusti leži </a:t>
            </a:r>
            <a:r>
              <a:rPr lang="sl-SI" b="1" i="1" dirty="0" smtClean="0">
                <a:solidFill>
                  <a:srgbClr val="FF0000"/>
                </a:solidFill>
              </a:rPr>
              <a:t>jezik</a:t>
            </a:r>
            <a:r>
              <a:rPr lang="sl-SI" i="1" dirty="0" smtClean="0"/>
              <a:t> s katerim okušamo hrano (grenko, kislo, slano, sladko)in jo potiskamo med zobe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655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01371" y="618518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SI BIL majhen SO TVOJA USTA IZGLEDALA TAKO: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1700" i="1" dirty="0" smtClean="0"/>
              <a:t>      brez zob…</a:t>
            </a:r>
            <a:r>
              <a:rPr lang="sl-SI" sz="1700" i="1" dirty="0" err="1" smtClean="0"/>
              <a:t>ha,ha</a:t>
            </a:r>
            <a:r>
              <a:rPr lang="sl-SI" sz="1700" i="1" dirty="0" smtClean="0"/>
              <a:t>                                               v vrtcu pa…..</a:t>
            </a:r>
          </a:p>
          <a:p>
            <a:pPr marL="0" indent="0">
              <a:buNone/>
            </a:pPr>
            <a:endParaRPr lang="sl-SI" sz="1700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i="1" dirty="0" smtClean="0"/>
              <a:t>V ustih si imel </a:t>
            </a:r>
            <a:r>
              <a:rPr lang="sl-SI" i="1" dirty="0" smtClean="0">
                <a:solidFill>
                  <a:srgbClr val="FF0000"/>
                </a:solidFill>
              </a:rPr>
              <a:t>MLEČNE ZOBE</a:t>
            </a:r>
            <a:endParaRPr lang="sl-SI" i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88" y="2714838"/>
            <a:ext cx="3069112" cy="229887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70" y="2781746"/>
            <a:ext cx="3516277" cy="22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8063" y="515152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Mlečni zobje 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/>
              <a:t>Izraščajo od 6. meseca do 3.leta starosti otroka</a:t>
            </a:r>
          </a:p>
          <a:p>
            <a:r>
              <a:rPr lang="sl-SI" b="1" i="1" dirty="0" smtClean="0"/>
              <a:t>izraste </a:t>
            </a:r>
            <a:r>
              <a:rPr lang="sl-SI" b="1" i="1" dirty="0" smtClean="0">
                <a:solidFill>
                  <a:srgbClr val="FF0000"/>
                </a:solidFill>
              </a:rPr>
              <a:t>20 mlečnih zob</a:t>
            </a:r>
          </a:p>
          <a:p>
            <a:r>
              <a:rPr lang="sl-SI" b="1" i="1" dirty="0" smtClean="0"/>
              <a:t>Njihova značilnost je da izpadejo </a:t>
            </a:r>
            <a:r>
              <a:rPr lang="sl-SI" i="1" dirty="0" smtClean="0"/>
              <a:t>in so manjši po velikosti</a:t>
            </a:r>
          </a:p>
          <a:p>
            <a:r>
              <a:rPr lang="sl-SI" i="1" dirty="0" smtClean="0"/>
              <a:t>Zelo pomembna naloga je da </a:t>
            </a:r>
            <a:r>
              <a:rPr lang="sl-SI" b="1" i="1" dirty="0" smtClean="0">
                <a:solidFill>
                  <a:srgbClr val="FF0000"/>
                </a:solidFill>
              </a:rPr>
              <a:t>ohranjajo prostor stalnim zobem</a:t>
            </a:r>
            <a:endParaRPr lang="sl-SI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DANES PA TVOJA UST IZGLEDAJO: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i="1" dirty="0" smtClean="0"/>
              <a:t>Tako:                                    ali pa tako:</a:t>
            </a:r>
            <a:endParaRPr lang="sl-SI" i="1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i="1" dirty="0" smtClean="0"/>
              <a:t>Ker imaš v ustih že skoraj vse </a:t>
            </a:r>
            <a:r>
              <a:rPr lang="sl-SI" i="1" dirty="0" smtClean="0">
                <a:solidFill>
                  <a:srgbClr val="FF0000"/>
                </a:solidFill>
              </a:rPr>
              <a:t>STALNE ZOBE</a:t>
            </a:r>
            <a:endParaRPr lang="sl-SI" i="1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59" y="2775298"/>
            <a:ext cx="3159508" cy="21025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83" y="2775298"/>
            <a:ext cx="3998312" cy="208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00801" y="594664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STALNI ZOBJE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i="1" dirty="0" smtClean="0"/>
              <a:t>Izraščajo od 5 pa do 14 leta starosti </a:t>
            </a:r>
            <a:r>
              <a:rPr lang="sl-SI" i="1" dirty="0" smtClean="0"/>
              <a:t>(osmica –zadnji kočnik ali modrostni zob pa šele po 18 letu starosti)</a:t>
            </a:r>
          </a:p>
          <a:p>
            <a:r>
              <a:rPr lang="sl-SI" b="1" i="1" dirty="0" smtClean="0"/>
              <a:t>Odrasel človek ima  </a:t>
            </a:r>
            <a:r>
              <a:rPr lang="sl-SI" b="1" i="1" dirty="0" smtClean="0">
                <a:solidFill>
                  <a:srgbClr val="FF0000"/>
                </a:solidFill>
              </a:rPr>
              <a:t>32 stalnih zob</a:t>
            </a:r>
          </a:p>
          <a:p>
            <a:r>
              <a:rPr lang="sl-SI" b="1" i="1" dirty="0" smtClean="0"/>
              <a:t>Njihova značilnost je da so večji in ne izpadejo –</a:t>
            </a:r>
            <a:r>
              <a:rPr lang="sl-SI" b="1" i="1" dirty="0" smtClean="0">
                <a:solidFill>
                  <a:srgbClr val="FF0000"/>
                </a:solidFill>
              </a:rPr>
              <a:t>imamo jih za celo življenje</a:t>
            </a:r>
            <a:endParaRPr lang="sl-SI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VEŠ, DA IMA VSAK ZOB TUDI SVOJE IME?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2" y="2315401"/>
            <a:ext cx="9905999" cy="3541714"/>
          </a:xfrm>
        </p:spPr>
        <p:txBody>
          <a:bodyPr/>
          <a:lstStyle/>
          <a:p>
            <a:r>
              <a:rPr lang="sl-SI" i="1" dirty="0" smtClean="0"/>
              <a:t>Pa jih spoznajmo po njihovih imenih ali pa kar po številkah: </a:t>
            </a:r>
            <a:r>
              <a:rPr lang="sl-SI" i="1" dirty="0" smtClean="0">
                <a:solidFill>
                  <a:srgbClr val="FF0000"/>
                </a:solidFill>
              </a:rPr>
              <a:t>sekalci(1,2), podočniki(3), ličniki(4,6), kočniki(6,7,8)</a:t>
            </a:r>
            <a:endParaRPr lang="sl-SI" i="1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20" y="3232847"/>
            <a:ext cx="2818695" cy="17068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503" y="3232847"/>
            <a:ext cx="3330303" cy="34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2" y="626756"/>
            <a:ext cx="9905998" cy="1478570"/>
          </a:xfrm>
        </p:spPr>
        <p:txBody>
          <a:bodyPr/>
          <a:lstStyle/>
          <a:p>
            <a:r>
              <a:rPr lang="sl-SI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Naloga zob- ali veš da:</a:t>
            </a:r>
            <a:endParaRPr lang="sl-SI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72072" y="2175347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sl-SI" i="1" dirty="0" smtClean="0"/>
              <a:t>s </a:t>
            </a:r>
            <a:r>
              <a:rPr lang="sl-SI" i="1" dirty="0" smtClean="0">
                <a:solidFill>
                  <a:srgbClr val="FF0000"/>
                </a:solidFill>
              </a:rPr>
              <a:t>SEKALCI</a:t>
            </a:r>
            <a:r>
              <a:rPr lang="sl-SI" i="1" dirty="0" smtClean="0"/>
              <a:t> hrano grizemo, odgriznemo</a:t>
            </a:r>
          </a:p>
          <a:p>
            <a:r>
              <a:rPr lang="sl-SI" i="1" dirty="0" smtClean="0"/>
              <a:t>s </a:t>
            </a:r>
            <a:r>
              <a:rPr lang="sl-SI" i="1" dirty="0" smtClean="0">
                <a:solidFill>
                  <a:srgbClr val="FF0000"/>
                </a:solidFill>
              </a:rPr>
              <a:t>PODOČNIKI</a:t>
            </a:r>
            <a:r>
              <a:rPr lang="sl-SI" i="1" dirty="0" smtClean="0"/>
              <a:t> hrano trgamo, odtrgamo</a:t>
            </a:r>
          </a:p>
          <a:p>
            <a:r>
              <a:rPr lang="sl-SI" i="1" dirty="0" smtClean="0"/>
              <a:t>z </a:t>
            </a:r>
            <a:r>
              <a:rPr lang="sl-SI" i="1" dirty="0" smtClean="0">
                <a:solidFill>
                  <a:srgbClr val="FF0000"/>
                </a:solidFill>
              </a:rPr>
              <a:t>LIČNIKI</a:t>
            </a:r>
            <a:r>
              <a:rPr lang="sl-SI" i="1" dirty="0" smtClean="0"/>
              <a:t> hrano drobimo</a:t>
            </a:r>
          </a:p>
          <a:p>
            <a:r>
              <a:rPr lang="sl-SI" i="1" dirty="0" smtClean="0"/>
              <a:t>s </a:t>
            </a:r>
            <a:r>
              <a:rPr lang="sl-SI" i="1" dirty="0" smtClean="0">
                <a:solidFill>
                  <a:srgbClr val="FF0000"/>
                </a:solidFill>
              </a:rPr>
              <a:t>KOČNIKI</a:t>
            </a:r>
            <a:r>
              <a:rPr lang="sl-SI" i="1" dirty="0" smtClean="0"/>
              <a:t> hrano meljemo</a:t>
            </a:r>
          </a:p>
          <a:p>
            <a:r>
              <a:rPr lang="sl-SI" i="1" dirty="0" smtClean="0">
                <a:solidFill>
                  <a:srgbClr val="FF0000"/>
                </a:solidFill>
              </a:rPr>
              <a:t>SLINA</a:t>
            </a:r>
            <a:r>
              <a:rPr lang="sl-SI" i="1" dirty="0" smtClean="0"/>
              <a:t> vsebuje encime in nam pomaga pri mehčanju in prebavi hrane</a:t>
            </a:r>
          </a:p>
          <a:p>
            <a:r>
              <a:rPr lang="sl-SI" i="1" dirty="0" smtClean="0"/>
              <a:t>ZOBJE so pomembni pri govoru- pravilna izgovorjava črk, glasov</a:t>
            </a:r>
          </a:p>
          <a:p>
            <a:r>
              <a:rPr lang="sl-SI" i="1" dirty="0" smtClean="0"/>
              <a:t>ZOBJE so pomembni za izgled- estetski videz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66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380</TotalTime>
  <Words>591</Words>
  <Application>Microsoft Office PowerPoint</Application>
  <PresentationFormat>Širokozaslonsko</PresentationFormat>
  <Paragraphs>85</Paragraphs>
  <Slides>15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Tw Cen MT</vt:lpstr>
      <vt:lpstr>Arial</vt:lpstr>
      <vt:lpstr>Trebuchet MS</vt:lpstr>
      <vt:lpstr>Vezje</vt:lpstr>
      <vt:lpstr>Document</vt:lpstr>
      <vt:lpstr>Usta in zobje</vt:lpstr>
      <vt:lpstr>Kaj vidiš v svojih ustih?</vt:lpstr>
      <vt:lpstr>Zgradba ustne votline</vt:lpstr>
      <vt:lpstr>KO SI BIL majhen SO TVOJA USTA IZGLEDALA TAKO:</vt:lpstr>
      <vt:lpstr>Mlečni zobje </vt:lpstr>
      <vt:lpstr>DANES PA TVOJA UST IZGLEDAJO:</vt:lpstr>
      <vt:lpstr>STALNI ZOBJE</vt:lpstr>
      <vt:lpstr>ALI VEŠ, DA IMA VSAK ZOB TUDI SVOJE IME?</vt:lpstr>
      <vt:lpstr>Naloga zob- ali veš da:</vt:lpstr>
      <vt:lpstr>Zgradba zoba</vt:lpstr>
      <vt:lpstr>sestava zoba v notranjosti</vt:lpstr>
      <vt:lpstr>Kaj se dogaja v tvojih ustih?</vt:lpstr>
      <vt:lpstr>Čiščenje zob – da preprečiš  vse    težave  z  zobmi  </vt:lpstr>
      <vt:lpstr>ALI ŠE VEŠ KAKO PRAVILNO ČISTIMO ZOBE?</vt:lpstr>
      <vt:lpstr>Naj  se  vsak  tvoj  počitniški  dan  začne  s  čistim  in  zdravim  nasmehom  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Usta in zobje</dc:title>
  <dc:creator>Irena Gortnar</dc:creator>
  <cp:lastModifiedBy>Irena Gortnar</cp:lastModifiedBy>
  <cp:revision>70</cp:revision>
  <cp:lastPrinted>2020-06-10T07:10:23Z</cp:lastPrinted>
  <dcterms:created xsi:type="dcterms:W3CDTF">2020-05-26T11:00:25Z</dcterms:created>
  <dcterms:modified xsi:type="dcterms:W3CDTF">2020-06-10T07:18:49Z</dcterms:modified>
</cp:coreProperties>
</file>