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4" r:id="rId6"/>
    <p:sldId id="260" r:id="rId7"/>
    <p:sldId id="262" r:id="rId8"/>
  </p:sldIdLst>
  <p:sldSz cx="12192000" cy="6858000"/>
  <p:notesSz cx="6858000" cy="9144000"/>
  <p:custShowLst>
    <p:custShow name="Diaprojekcija po meri 1" id="0">
      <p:sldLst>
        <p:sld r:id="rId2"/>
        <p:sld r:id="rId3"/>
        <p:sld r:id="rId4"/>
        <p:sld r:id="rId5"/>
        <p:sld r:id="rId7"/>
      </p:sldLst>
    </p:custShow>
  </p:custShow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0C17-EA1C-4ADA-96FD-F14F516527B9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42A2-384E-4FD0-B7B2-470AFE9F5B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814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7734"/>
    </mc:Choice>
    <mc:Fallback xmlns="">
      <p:transition spd="slow" advClick="0" advTm="17734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0C17-EA1C-4ADA-96FD-F14F516527B9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42A2-384E-4FD0-B7B2-470AFE9F5B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379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7734"/>
    </mc:Choice>
    <mc:Fallback xmlns="">
      <p:transition spd="slow" advClick="0" advTm="17734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0C17-EA1C-4ADA-96FD-F14F516527B9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42A2-384E-4FD0-B7B2-470AFE9F5B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349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7734"/>
    </mc:Choice>
    <mc:Fallback xmlns="">
      <p:transition spd="slow" advClick="0" advTm="17734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0C17-EA1C-4ADA-96FD-F14F516527B9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42A2-384E-4FD0-B7B2-470AFE9F5B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347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7734"/>
    </mc:Choice>
    <mc:Fallback xmlns="">
      <p:transition spd="slow" advClick="0" advTm="17734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0C17-EA1C-4ADA-96FD-F14F516527B9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42A2-384E-4FD0-B7B2-470AFE9F5B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603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7734"/>
    </mc:Choice>
    <mc:Fallback xmlns="">
      <p:transition spd="slow" advClick="0" advTm="17734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0C17-EA1C-4ADA-96FD-F14F516527B9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42A2-384E-4FD0-B7B2-470AFE9F5B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447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7734"/>
    </mc:Choice>
    <mc:Fallback xmlns="">
      <p:transition spd="slow" advClick="0" advTm="17734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0C17-EA1C-4ADA-96FD-F14F516527B9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42A2-384E-4FD0-B7B2-470AFE9F5B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119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7734"/>
    </mc:Choice>
    <mc:Fallback xmlns="">
      <p:transition spd="slow" advClick="0" advTm="17734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0C17-EA1C-4ADA-96FD-F14F516527B9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42A2-384E-4FD0-B7B2-470AFE9F5B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600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7734"/>
    </mc:Choice>
    <mc:Fallback xmlns="">
      <p:transition spd="slow" advClick="0" advTm="17734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0C17-EA1C-4ADA-96FD-F14F516527B9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42A2-384E-4FD0-B7B2-470AFE9F5B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4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7734"/>
    </mc:Choice>
    <mc:Fallback xmlns="">
      <p:transition spd="slow" advClick="0" advTm="17734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0C17-EA1C-4ADA-96FD-F14F516527B9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42A2-384E-4FD0-B7B2-470AFE9F5B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288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7734"/>
    </mc:Choice>
    <mc:Fallback xmlns="">
      <p:transition spd="slow" advClick="0" advTm="17734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0C17-EA1C-4ADA-96FD-F14F516527B9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42A2-384E-4FD0-B7B2-470AFE9F5B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469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7734"/>
    </mc:Choice>
    <mc:Fallback xmlns="">
      <p:transition spd="slow" advClick="0" advTm="17734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C0C17-EA1C-4ADA-96FD-F14F516527B9}" type="datetimeFigureOut">
              <a:rPr lang="sl-SI" smtClean="0"/>
              <a:t>29. 04. 2020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E42A2-384E-4FD0-B7B2-470AFE9F5B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062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17734"/>
    </mc:Choice>
    <mc:Fallback xmlns="">
      <p:transition spd="slow" advClick="0" advTm="17734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0238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Večkotniki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48640" y="2024744"/>
            <a:ext cx="10119360" cy="4506686"/>
          </a:xfrm>
        </p:spPr>
        <p:txBody>
          <a:bodyPr/>
          <a:lstStyle/>
          <a:p>
            <a:r>
              <a:rPr lang="sl-SI" dirty="0" smtClean="0"/>
              <a:t>Kaj so večkotniki?</a:t>
            </a:r>
            <a:endParaRPr lang="sl-SI" dirty="0"/>
          </a:p>
        </p:txBody>
      </p:sp>
      <p:sp>
        <p:nvSpPr>
          <p:cNvPr id="4" name="Pravilni petkotnik 3"/>
          <p:cNvSpPr/>
          <p:nvPr/>
        </p:nvSpPr>
        <p:spPr>
          <a:xfrm>
            <a:off x="4703434" y="3314417"/>
            <a:ext cx="1061155" cy="891823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z odrezanima kotoma na diagonali 5"/>
          <p:cNvSpPr/>
          <p:nvPr/>
        </p:nvSpPr>
        <p:spPr>
          <a:xfrm>
            <a:off x="7386803" y="3526688"/>
            <a:ext cx="1658983" cy="85561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Križec 6"/>
          <p:cNvSpPr/>
          <p:nvPr/>
        </p:nvSpPr>
        <p:spPr>
          <a:xfrm>
            <a:off x="1511340" y="2939142"/>
            <a:ext cx="1401677" cy="1015355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 trikotnik 7"/>
          <p:cNvSpPr/>
          <p:nvPr/>
        </p:nvSpPr>
        <p:spPr>
          <a:xfrm>
            <a:off x="7839729" y="4937760"/>
            <a:ext cx="1915081" cy="82949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etkotnik 8"/>
          <p:cNvSpPr/>
          <p:nvPr/>
        </p:nvSpPr>
        <p:spPr>
          <a:xfrm>
            <a:off x="1280160" y="4937760"/>
            <a:ext cx="1815737" cy="139772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Odreži kota na isti strani pravokotnika 9"/>
          <p:cNvSpPr/>
          <p:nvPr/>
        </p:nvSpPr>
        <p:spPr>
          <a:xfrm>
            <a:off x="4365331" y="5208390"/>
            <a:ext cx="1737360" cy="875211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" name="Zvok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2395"/>
    </mc:Choice>
    <mc:Fallback xmlns="">
      <p:transition spd="slow" advClick="0" advTm="12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PRAVOKOTNIK, KVADRAT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Pravokotnik</a:t>
            </a:r>
            <a:r>
              <a:rPr lang="de-DE" dirty="0"/>
              <a:t> je </a:t>
            </a:r>
            <a:r>
              <a:rPr lang="de-DE" dirty="0" err="1"/>
              <a:t>štirikotnik</a:t>
            </a:r>
            <a:r>
              <a:rPr lang="de-DE" dirty="0"/>
              <a:t>, </a:t>
            </a:r>
            <a:r>
              <a:rPr lang="de-DE" dirty="0" err="1"/>
              <a:t>kjer</a:t>
            </a:r>
            <a:r>
              <a:rPr lang="de-DE" dirty="0"/>
              <a:t> </a:t>
            </a:r>
            <a:r>
              <a:rPr lang="de-DE" dirty="0" err="1"/>
              <a:t>sta</a:t>
            </a:r>
            <a:r>
              <a:rPr lang="de-DE" dirty="0"/>
              <a:t> </a:t>
            </a:r>
            <a:r>
              <a:rPr lang="de-DE" dirty="0" err="1"/>
              <a:t>sosednji</a:t>
            </a:r>
            <a:r>
              <a:rPr lang="de-DE" dirty="0"/>
              <a:t> </a:t>
            </a:r>
            <a:r>
              <a:rPr lang="de-DE" dirty="0" err="1"/>
              <a:t>stranici</a:t>
            </a:r>
            <a:r>
              <a:rPr lang="de-DE" dirty="0"/>
              <a:t> </a:t>
            </a:r>
            <a:r>
              <a:rPr lang="de-DE" dirty="0" err="1"/>
              <a:t>med</a:t>
            </a:r>
            <a:r>
              <a:rPr lang="de-DE" dirty="0"/>
              <a:t> </a:t>
            </a:r>
            <a:r>
              <a:rPr lang="de-DE" dirty="0" err="1"/>
              <a:t>seboj</a:t>
            </a:r>
            <a:r>
              <a:rPr lang="de-DE" dirty="0"/>
              <a:t> </a:t>
            </a:r>
            <a:r>
              <a:rPr lang="de-DE" dirty="0" err="1"/>
              <a:t>pravokotni</a:t>
            </a:r>
            <a:r>
              <a:rPr lang="de-DE" dirty="0"/>
              <a:t>. </a:t>
            </a:r>
            <a:r>
              <a:rPr lang="de-DE" dirty="0" err="1"/>
              <a:t>Nasprotni</a:t>
            </a:r>
            <a:r>
              <a:rPr lang="de-DE" dirty="0"/>
              <a:t> </a:t>
            </a:r>
            <a:r>
              <a:rPr lang="de-DE" dirty="0" err="1"/>
              <a:t>stranici</a:t>
            </a:r>
            <a:r>
              <a:rPr lang="de-DE" dirty="0"/>
              <a:t> </a:t>
            </a:r>
            <a:r>
              <a:rPr lang="de-DE" dirty="0" err="1"/>
              <a:t>sta</a:t>
            </a:r>
            <a:r>
              <a:rPr lang="de-DE" dirty="0"/>
              <a:t> </a:t>
            </a:r>
            <a:r>
              <a:rPr lang="de-DE" dirty="0" err="1"/>
              <a:t>enako</a:t>
            </a:r>
            <a:r>
              <a:rPr lang="de-DE" dirty="0"/>
              <a:t> </a:t>
            </a:r>
            <a:r>
              <a:rPr lang="de-DE" dirty="0" err="1"/>
              <a:t>dolgi</a:t>
            </a:r>
            <a:r>
              <a:rPr lang="de-DE" dirty="0"/>
              <a:t> in </a:t>
            </a:r>
            <a:r>
              <a:rPr lang="de-DE" dirty="0" err="1"/>
              <a:t>vzporedni</a:t>
            </a:r>
            <a:r>
              <a:rPr lang="de-DE" dirty="0"/>
              <a:t>. </a:t>
            </a:r>
            <a:r>
              <a:rPr lang="de-DE" dirty="0" err="1"/>
              <a:t>Pravokotnik</a:t>
            </a:r>
            <a:r>
              <a:rPr lang="de-DE" dirty="0"/>
              <a:t> </a:t>
            </a:r>
            <a:r>
              <a:rPr lang="de-DE" dirty="0" err="1"/>
              <a:t>ima</a:t>
            </a:r>
            <a:r>
              <a:rPr lang="de-DE" dirty="0"/>
              <a:t> 4 </a:t>
            </a:r>
            <a:r>
              <a:rPr lang="de-DE" dirty="0" err="1"/>
              <a:t>oglišča</a:t>
            </a:r>
            <a:r>
              <a:rPr lang="de-DE" dirty="0"/>
              <a:t>.</a:t>
            </a:r>
            <a:endParaRPr lang="sl-SI" dirty="0"/>
          </a:p>
          <a:p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Kvadrat</a:t>
            </a:r>
            <a:r>
              <a:rPr lang="de-DE" dirty="0"/>
              <a:t> je </a:t>
            </a:r>
            <a:r>
              <a:rPr lang="de-DE" dirty="0" err="1"/>
              <a:t>posebne</a:t>
            </a:r>
            <a:r>
              <a:rPr lang="de-DE" dirty="0"/>
              <a:t> </a:t>
            </a:r>
            <a:r>
              <a:rPr lang="de-DE" dirty="0" err="1"/>
              <a:t>vrste</a:t>
            </a:r>
            <a:r>
              <a:rPr lang="de-DE" dirty="0"/>
              <a:t> </a:t>
            </a:r>
            <a:r>
              <a:rPr lang="de-DE" dirty="0" err="1"/>
              <a:t>štirikotnik</a:t>
            </a:r>
            <a:r>
              <a:rPr lang="de-DE" dirty="0"/>
              <a:t>, je </a:t>
            </a:r>
            <a:r>
              <a:rPr lang="de-DE" dirty="0" err="1"/>
              <a:t>pravokotnik</a:t>
            </a:r>
            <a:r>
              <a:rPr lang="de-DE" dirty="0"/>
              <a:t>, </a:t>
            </a:r>
            <a:r>
              <a:rPr lang="de-DE" dirty="0" err="1"/>
              <a:t>ki</a:t>
            </a:r>
            <a:r>
              <a:rPr lang="de-DE" dirty="0"/>
              <a:t> </a:t>
            </a:r>
            <a:r>
              <a:rPr lang="de-DE" dirty="0" err="1"/>
              <a:t>ima</a:t>
            </a:r>
            <a:r>
              <a:rPr lang="de-DE" dirty="0"/>
              <a:t> </a:t>
            </a:r>
            <a:r>
              <a:rPr lang="de-DE" dirty="0" err="1"/>
              <a:t>vse</a:t>
            </a:r>
            <a:r>
              <a:rPr lang="de-DE" dirty="0"/>
              <a:t> </a:t>
            </a:r>
            <a:r>
              <a:rPr lang="de-DE" dirty="0" err="1"/>
              <a:t>štiri</a:t>
            </a:r>
            <a:r>
              <a:rPr lang="de-DE" dirty="0"/>
              <a:t> </a:t>
            </a:r>
            <a:r>
              <a:rPr lang="de-DE" dirty="0" err="1"/>
              <a:t>stranice</a:t>
            </a:r>
            <a:r>
              <a:rPr lang="de-DE" dirty="0"/>
              <a:t> </a:t>
            </a:r>
            <a:r>
              <a:rPr lang="de-DE" dirty="0" err="1"/>
              <a:t>enako</a:t>
            </a:r>
            <a:r>
              <a:rPr lang="de-DE" dirty="0"/>
              <a:t> </a:t>
            </a:r>
            <a:r>
              <a:rPr lang="de-DE" dirty="0" err="1"/>
              <a:t>dolge</a:t>
            </a:r>
            <a:r>
              <a:rPr lang="de-DE" dirty="0"/>
              <a:t>.</a:t>
            </a:r>
            <a:endParaRPr lang="sl-SI" dirty="0"/>
          </a:p>
          <a:p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1675084" y="4264465"/>
            <a:ext cx="3775165" cy="1737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Karo 5"/>
          <p:cNvSpPr/>
          <p:nvPr/>
        </p:nvSpPr>
        <p:spPr>
          <a:xfrm rot="18927849">
            <a:off x="7981803" y="4031090"/>
            <a:ext cx="1907177" cy="197278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1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5247"/>
    </mc:Choice>
    <mc:Fallback xmlns="">
      <p:transition spd="slow" advClick="0" advTm="25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Večkotnike omejuje sklenjena črta.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Pravokotnik z odrezanima kotoma na diagonali 3"/>
          <p:cNvSpPr/>
          <p:nvPr/>
        </p:nvSpPr>
        <p:spPr>
          <a:xfrm rot="1319439">
            <a:off x="2693638" y="3045875"/>
            <a:ext cx="4297680" cy="2246811"/>
          </a:xfrm>
          <a:prstGeom prst="snip2Diag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0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1822"/>
    </mc:Choice>
    <mc:Fallback xmlns="">
      <p:transition spd="slow" advClick="0" advTm="11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37319"/>
            <a:ext cx="10515600" cy="989426"/>
          </a:xfrm>
        </p:spPr>
        <p:txBody>
          <a:bodyPr/>
          <a:lstStyle/>
          <a:p>
            <a:r>
              <a:rPr lang="sl-SI" dirty="0" smtClean="0"/>
              <a:t>Stranice, koti, oglišča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714" y="1642830"/>
            <a:ext cx="4566433" cy="2192792"/>
          </a:xfrm>
          <a:prstGeom prst="rect">
            <a:avLst/>
          </a:prstGeom>
        </p:spPr>
      </p:pic>
      <p:sp>
        <p:nvSpPr>
          <p:cNvPr id="8" name="Pravokotni trikotnik 7"/>
          <p:cNvSpPr/>
          <p:nvPr/>
        </p:nvSpPr>
        <p:spPr>
          <a:xfrm>
            <a:off x="6696636" y="1825625"/>
            <a:ext cx="2743200" cy="2009997"/>
          </a:xfrm>
          <a:prstGeom prst="rtTriangl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1" name="Raven puščični povezovalnik 10"/>
          <p:cNvCxnSpPr>
            <a:endCxn id="16" idx="1"/>
          </p:cNvCxnSpPr>
          <p:nvPr/>
        </p:nvCxnSpPr>
        <p:spPr>
          <a:xfrm flipV="1">
            <a:off x="6714579" y="1327099"/>
            <a:ext cx="1972222" cy="498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 flipH="1" flipV="1">
            <a:off x="8821271" y="1558271"/>
            <a:ext cx="578888" cy="2197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/>
          <p:cNvCxnSpPr/>
          <p:nvPr/>
        </p:nvCxnSpPr>
        <p:spPr>
          <a:xfrm flipV="1">
            <a:off x="6678731" y="1511765"/>
            <a:ext cx="2050651" cy="2323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jeZBesedilom 15"/>
          <p:cNvSpPr txBox="1"/>
          <p:nvPr/>
        </p:nvSpPr>
        <p:spPr>
          <a:xfrm>
            <a:off x="8686801" y="1142433"/>
            <a:ext cx="205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oglišča</a:t>
            </a:r>
            <a:endParaRPr lang="sl-SI" b="1" dirty="0"/>
          </a:p>
        </p:txBody>
      </p:sp>
      <p:cxnSp>
        <p:nvCxnSpPr>
          <p:cNvPr id="19" name="Raven puščični povezovalnik 18"/>
          <p:cNvCxnSpPr/>
          <p:nvPr/>
        </p:nvCxnSpPr>
        <p:spPr>
          <a:xfrm>
            <a:off x="2272553" y="2407024"/>
            <a:ext cx="26894" cy="2501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uščični povezovalnik 21"/>
          <p:cNvCxnSpPr/>
          <p:nvPr/>
        </p:nvCxnSpPr>
        <p:spPr>
          <a:xfrm flipH="1">
            <a:off x="2424953" y="2099347"/>
            <a:ext cx="1018372" cy="2808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uščični povezovalnik 22"/>
          <p:cNvCxnSpPr/>
          <p:nvPr/>
        </p:nvCxnSpPr>
        <p:spPr>
          <a:xfrm flipH="1">
            <a:off x="2387629" y="3245224"/>
            <a:ext cx="228263" cy="1528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uščični povezovalnik 23"/>
          <p:cNvCxnSpPr/>
          <p:nvPr/>
        </p:nvCxnSpPr>
        <p:spPr>
          <a:xfrm flipH="1">
            <a:off x="2513135" y="2585046"/>
            <a:ext cx="1901959" cy="2323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povezovalnik 24"/>
          <p:cNvCxnSpPr/>
          <p:nvPr/>
        </p:nvCxnSpPr>
        <p:spPr>
          <a:xfrm flipH="1">
            <a:off x="2629339" y="3245224"/>
            <a:ext cx="1525802" cy="1662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jeZBesedilom 29"/>
          <p:cNvSpPr txBox="1"/>
          <p:nvPr/>
        </p:nvSpPr>
        <p:spPr>
          <a:xfrm>
            <a:off x="2242617" y="4854101"/>
            <a:ext cx="70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k</a:t>
            </a:r>
            <a:r>
              <a:rPr lang="sl-SI" b="1" dirty="0" smtClean="0"/>
              <a:t>oti</a:t>
            </a:r>
            <a:endParaRPr lang="sl-SI" b="1" dirty="0"/>
          </a:p>
        </p:txBody>
      </p:sp>
      <p:sp>
        <p:nvSpPr>
          <p:cNvPr id="35" name="Pravokotnik 34"/>
          <p:cNvSpPr/>
          <p:nvPr/>
        </p:nvSpPr>
        <p:spPr>
          <a:xfrm>
            <a:off x="4415094" y="4982261"/>
            <a:ext cx="2765635" cy="1194701"/>
          </a:xfrm>
          <a:prstGeom prst="rect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7" name="Raven puščični povezovalnik 36"/>
          <p:cNvCxnSpPr/>
          <p:nvPr/>
        </p:nvCxnSpPr>
        <p:spPr>
          <a:xfrm>
            <a:off x="5824825" y="5015243"/>
            <a:ext cx="2628901" cy="81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en puščični povezovalnik 37"/>
          <p:cNvCxnSpPr/>
          <p:nvPr/>
        </p:nvCxnSpPr>
        <p:spPr>
          <a:xfrm>
            <a:off x="7162808" y="5622598"/>
            <a:ext cx="1290918" cy="336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en puščični povezovalnik 38"/>
          <p:cNvCxnSpPr/>
          <p:nvPr/>
        </p:nvCxnSpPr>
        <p:spPr>
          <a:xfrm flipV="1">
            <a:off x="6234952" y="5970494"/>
            <a:ext cx="2169460" cy="190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en puščični povezovalnik 39"/>
          <p:cNvCxnSpPr/>
          <p:nvPr/>
        </p:nvCxnSpPr>
        <p:spPr>
          <a:xfrm>
            <a:off x="4454323" y="5398889"/>
            <a:ext cx="4056553" cy="666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oljeZBesedilom 44"/>
          <p:cNvSpPr txBox="1"/>
          <p:nvPr/>
        </p:nvSpPr>
        <p:spPr>
          <a:xfrm>
            <a:off x="8664372" y="5696552"/>
            <a:ext cx="104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stranice</a:t>
            </a:r>
            <a:endParaRPr lang="sl-SI" b="1" dirty="0"/>
          </a:p>
        </p:txBody>
      </p:sp>
      <p:pic>
        <p:nvPicPr>
          <p:cNvPr id="47" name="Zvok 4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9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13559"/>
    </mc:Choice>
    <mc:Fallback xmlns="">
      <p:transition spd="slow" advClick="0" advTm="13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b="1" dirty="0" smtClean="0"/>
              <a:t>Skladni liki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3100" dirty="0"/>
              <a:t>Lika sta skladna </a:t>
            </a:r>
            <a:r>
              <a:rPr lang="sl-SI" sz="3100" dirty="0" smtClean="0"/>
              <a:t>takrat, </a:t>
            </a:r>
            <a:r>
              <a:rPr lang="sl-SI" sz="3100" dirty="0"/>
              <a:t>kadar sta enake oblike in velikosti, lahko pa sta različno obrnjena </a:t>
            </a:r>
            <a:r>
              <a:rPr lang="sl-SI" sz="3100" dirty="0" smtClean="0"/>
              <a:t>.</a:t>
            </a:r>
            <a:endParaRPr lang="sl-SI" sz="310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Skladna lika</a:t>
            </a:r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 smtClean="0"/>
              <a:t>Neskladna lika</a:t>
            </a:r>
            <a:endParaRPr lang="sl-SI" dirty="0"/>
          </a:p>
        </p:txBody>
      </p:sp>
      <p:sp>
        <p:nvSpPr>
          <p:cNvPr id="8" name="Diagonalna črta 7"/>
          <p:cNvSpPr/>
          <p:nvPr/>
        </p:nvSpPr>
        <p:spPr>
          <a:xfrm rot="18071241">
            <a:off x="3645353" y="2975769"/>
            <a:ext cx="1685108" cy="27432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9" name="Diagonalna črta 8"/>
          <p:cNvSpPr/>
          <p:nvPr/>
        </p:nvSpPr>
        <p:spPr>
          <a:xfrm rot="629397">
            <a:off x="1332411" y="2975769"/>
            <a:ext cx="1685108" cy="27432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1" name="Diagonalna črta 10"/>
          <p:cNvSpPr/>
          <p:nvPr/>
        </p:nvSpPr>
        <p:spPr>
          <a:xfrm rot="629397">
            <a:off x="9317369" y="3046789"/>
            <a:ext cx="1685108" cy="27432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4" name="Diagonalna črta 13"/>
          <p:cNvSpPr/>
          <p:nvPr/>
        </p:nvSpPr>
        <p:spPr>
          <a:xfrm rot="629397">
            <a:off x="7667137" y="3209490"/>
            <a:ext cx="934434" cy="186782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cxnSp>
        <p:nvCxnSpPr>
          <p:cNvPr id="16" name="Raven povezovalnik 15"/>
          <p:cNvCxnSpPr/>
          <p:nvPr/>
        </p:nvCxnSpPr>
        <p:spPr>
          <a:xfrm>
            <a:off x="5708469" y="2233749"/>
            <a:ext cx="117565" cy="45197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Zvok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0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6219"/>
    </mc:Choice>
    <mc:Fallback>
      <p:transition spd="slow" advClick="0" advTm="16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OBSEG LIKA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smtClean="0"/>
              <a:t> Obseg lika</a:t>
            </a:r>
            <a:r>
              <a:rPr lang="sl-SI" dirty="0" smtClean="0"/>
              <a:t> je vsota dolžin vseh stranic.</a:t>
            </a:r>
            <a:r>
              <a:rPr lang="sl-SI" b="1" dirty="0" smtClean="0"/>
              <a:t>                        </a:t>
            </a:r>
            <a:endParaRPr lang="sl-SI" dirty="0"/>
          </a:p>
          <a:p>
            <a:endParaRPr lang="sl-SI" dirty="0"/>
          </a:p>
        </p:txBody>
      </p:sp>
      <p:sp>
        <p:nvSpPr>
          <p:cNvPr id="5" name="Pravilni petkotnik 4"/>
          <p:cNvSpPr/>
          <p:nvPr/>
        </p:nvSpPr>
        <p:spPr>
          <a:xfrm>
            <a:off x="2375648" y="2917267"/>
            <a:ext cx="1250576" cy="211118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3245223" y="3078631"/>
            <a:ext cx="76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3480548" y="4185628"/>
            <a:ext cx="82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b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2837329" y="4976090"/>
            <a:ext cx="48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c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2353235" y="3094427"/>
            <a:ext cx="72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e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2200836" y="4185628"/>
            <a:ext cx="34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838200" y="5782235"/>
            <a:ext cx="796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Torej: a + b+ c + d + e</a:t>
            </a: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5010149" y="2725095"/>
            <a:ext cx="5056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Npr.:  a = 2cm</a:t>
            </a:r>
          </a:p>
          <a:p>
            <a:r>
              <a:rPr lang="sl-SI" dirty="0"/>
              <a:t> </a:t>
            </a:r>
            <a:r>
              <a:rPr lang="sl-SI" dirty="0" smtClean="0"/>
              <a:t>         b =  3 cm</a:t>
            </a:r>
          </a:p>
          <a:p>
            <a:r>
              <a:rPr lang="sl-SI" dirty="0"/>
              <a:t> </a:t>
            </a:r>
            <a:r>
              <a:rPr lang="sl-SI" dirty="0" smtClean="0"/>
              <a:t>         c  =  2 cm</a:t>
            </a:r>
          </a:p>
          <a:p>
            <a:r>
              <a:rPr lang="sl-SI" dirty="0"/>
              <a:t> </a:t>
            </a:r>
            <a:r>
              <a:rPr lang="sl-SI" dirty="0" smtClean="0"/>
              <a:t>          d =  3 cm</a:t>
            </a:r>
          </a:p>
          <a:p>
            <a:r>
              <a:rPr lang="sl-SI" dirty="0"/>
              <a:t> </a:t>
            </a:r>
            <a:r>
              <a:rPr lang="sl-SI" dirty="0" smtClean="0"/>
              <a:t>          e =   2 cm</a:t>
            </a:r>
          </a:p>
          <a:p>
            <a:endParaRPr lang="sl-SI" dirty="0"/>
          </a:p>
          <a:p>
            <a:r>
              <a:rPr lang="sl-SI" dirty="0" smtClean="0"/>
              <a:t>o =  2 cm + 3 cm+ 2 cm+ 3 cm + 2 cm</a:t>
            </a:r>
          </a:p>
          <a:p>
            <a:r>
              <a:rPr lang="sl-SI" dirty="0" smtClean="0"/>
              <a:t>o =  12 cm</a:t>
            </a:r>
            <a:endParaRPr lang="sl-SI" dirty="0"/>
          </a:p>
        </p:txBody>
      </p:sp>
      <p:pic>
        <p:nvPicPr>
          <p:cNvPr id="15" name="Zvok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4332"/>
    </mc:Choice>
    <mc:Fallback xmlns="">
      <p:transition spd="slow" advClick="0" advTm="343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227909" y="1031966"/>
            <a:ext cx="8530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Prepiši besedilo 2. in  </a:t>
            </a:r>
            <a:r>
              <a:rPr lang="sl-SI" dirty="0" smtClean="0"/>
              <a:t>6. </a:t>
            </a:r>
            <a:r>
              <a:rPr lang="sl-SI" dirty="0" smtClean="0"/>
              <a:t>diapozitiva, nariši tudi lik</a:t>
            </a:r>
            <a:r>
              <a:rPr lang="sl-SI" dirty="0" smtClean="0"/>
              <a:t>. Nariši dve skladna in 2 neskladna lika, tako kot vidiš na diapozitivu 5.</a:t>
            </a:r>
            <a:endParaRPr lang="sl-SI" dirty="0" smtClean="0"/>
          </a:p>
          <a:p>
            <a:pPr algn="ctr"/>
            <a:endParaRPr lang="sl-SI" dirty="0"/>
          </a:p>
          <a:p>
            <a:pPr algn="ctr"/>
            <a:r>
              <a:rPr lang="sl-SI" dirty="0" smtClean="0"/>
              <a:t>Za ponovitev reši nalogi 1 in 2 na strani 4 in naloge na strani 5 v tretjem DZ.</a:t>
            </a: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7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31028"/>
    </mc:Choice>
    <mc:Fallback>
      <p:transition spd="slow" advClick="0" advTm="31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188</Words>
  <Application>Microsoft Office PowerPoint</Application>
  <PresentationFormat>Širokozaslonsko</PresentationFormat>
  <Paragraphs>32</Paragraphs>
  <Slides>7</Slides>
  <Notes>0</Notes>
  <HiddenSlides>0</HiddenSlides>
  <MMClips>7</MMClips>
  <ScaleCrop>false</ScaleCrop>
  <HeadingPairs>
    <vt:vector size="8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  <vt:variant>
        <vt:lpstr>Diaprojekcije po meri</vt:lpstr>
      </vt:variant>
      <vt:variant>
        <vt:i4>1</vt:i4>
      </vt:variant>
    </vt:vector>
  </HeadingPairs>
  <TitlesOfParts>
    <vt:vector size="12" baseType="lpstr">
      <vt:lpstr>Arial</vt:lpstr>
      <vt:lpstr>Calibri</vt:lpstr>
      <vt:lpstr>Calibri Light</vt:lpstr>
      <vt:lpstr>Officeova tema</vt:lpstr>
      <vt:lpstr>Večkotniki</vt:lpstr>
      <vt:lpstr>PRAVOKOTNIK, KVADRAT</vt:lpstr>
      <vt:lpstr>Večkotnike omejuje sklenjena črta.</vt:lpstr>
      <vt:lpstr>Stranice, koti, oglišča</vt:lpstr>
      <vt:lpstr>Skladni liki Lika sta skladna takrat, kadar sta enake oblike in velikosti, lahko pa sta različno obrnjena .</vt:lpstr>
      <vt:lpstr>OBSEG LIKA </vt:lpstr>
      <vt:lpstr>PowerPointova predstavitev</vt:lpstr>
      <vt:lpstr>Diaprojekcija po meri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Večkotniki</dc:title>
  <dc:creator>Uporabnik</dc:creator>
  <cp:lastModifiedBy>Uporabnik</cp:lastModifiedBy>
  <cp:revision>14</cp:revision>
  <dcterms:created xsi:type="dcterms:W3CDTF">2020-04-28T09:12:47Z</dcterms:created>
  <dcterms:modified xsi:type="dcterms:W3CDTF">2020-04-29T10:45:06Z</dcterms:modified>
</cp:coreProperties>
</file>