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3" r:id="rId7"/>
    <p:sldId id="262" r:id="rId8"/>
    <p:sldId id="265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C719-5011-493C-BC7D-29909C8F918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34CF-B99E-4BDA-AC2D-32E0DFA081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387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C719-5011-493C-BC7D-29909C8F918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34CF-B99E-4BDA-AC2D-32E0DFA081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562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C719-5011-493C-BC7D-29909C8F918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34CF-B99E-4BDA-AC2D-32E0DFA081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180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C719-5011-493C-BC7D-29909C8F918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34CF-B99E-4BDA-AC2D-32E0DFA081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701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C719-5011-493C-BC7D-29909C8F918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34CF-B99E-4BDA-AC2D-32E0DFA081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64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C719-5011-493C-BC7D-29909C8F918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34CF-B99E-4BDA-AC2D-32E0DFA081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12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C719-5011-493C-BC7D-29909C8F918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34CF-B99E-4BDA-AC2D-32E0DFA081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706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C719-5011-493C-BC7D-29909C8F918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34CF-B99E-4BDA-AC2D-32E0DFA081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803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C719-5011-493C-BC7D-29909C8F918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34CF-B99E-4BDA-AC2D-32E0DFA081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740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C719-5011-493C-BC7D-29909C8F918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34CF-B99E-4BDA-AC2D-32E0DFA081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122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C719-5011-493C-BC7D-29909C8F918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634CF-B99E-4BDA-AC2D-32E0DFA081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103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C719-5011-493C-BC7D-29909C8F918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634CF-B99E-4BDA-AC2D-32E0DFA081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22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VREMENSKI POJAVI</a:t>
            </a:r>
            <a:endParaRPr lang="sl-SI" b="1" dirty="0"/>
          </a:p>
        </p:txBody>
      </p:sp>
      <p:pic>
        <p:nvPicPr>
          <p:cNvPr id="4" name="Picture 20" descr="http://www.emc.cmich.edu/images/sun-for-web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771">
            <a:off x="1310729" y="2010346"/>
            <a:ext cx="2059872" cy="22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t3.gstatic.com/images?q=tbn:ANd9GcTQRhkJyO7UmPHDnlW_B3aLPDW2Pb8II03Mhf_11mQQbg-Gq5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24" y="1843989"/>
            <a:ext cx="3484665" cy="435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8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60"/>
    </mc:Choice>
    <mc:Fallback>
      <p:transition spd="slow" advTm="10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0070C0"/>
                </a:solidFill>
              </a:rPr>
              <a:t>ZNAKI ZA VREME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52" y="2326759"/>
            <a:ext cx="13684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82" y="2024856"/>
            <a:ext cx="14366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otnik 12"/>
          <p:cNvSpPr/>
          <p:nvPr/>
        </p:nvSpPr>
        <p:spPr>
          <a:xfrm>
            <a:off x="1161981" y="3070225"/>
            <a:ext cx="2016125" cy="358775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rgbClr val="002060"/>
                </a:solidFill>
              </a:rPr>
              <a:t>JASNO</a:t>
            </a:r>
          </a:p>
        </p:txBody>
      </p:sp>
      <p:sp>
        <p:nvSpPr>
          <p:cNvPr id="14" name="Označba mesta vsebine 2"/>
          <p:cNvSpPr txBox="1">
            <a:spLocks/>
          </p:cNvSpPr>
          <p:nvPr/>
        </p:nvSpPr>
        <p:spPr>
          <a:xfrm>
            <a:off x="83147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29" y="2326759"/>
            <a:ext cx="13684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Skupina 20"/>
          <p:cNvGrpSpPr/>
          <p:nvPr/>
        </p:nvGrpSpPr>
        <p:grpSpPr>
          <a:xfrm>
            <a:off x="1082430" y="2024856"/>
            <a:ext cx="9628453" cy="4055231"/>
            <a:chOff x="1082430" y="2024856"/>
            <a:chExt cx="9628453" cy="405523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006" y="4238625"/>
              <a:ext cx="1341437" cy="168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4937" y="4178299"/>
              <a:ext cx="1515946" cy="190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ravokotnik 8"/>
            <p:cNvSpPr/>
            <p:nvPr/>
          </p:nvSpPr>
          <p:spPr>
            <a:xfrm>
              <a:off x="3000443" y="5531687"/>
              <a:ext cx="2016125" cy="360362"/>
            </a:xfrm>
            <a:prstGeom prst="rect">
              <a:avLst/>
            </a:prstGeom>
            <a:solidFill>
              <a:srgbClr val="6699FF"/>
            </a:solidFill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l-SI" dirty="0">
                  <a:solidFill>
                    <a:srgbClr val="002060"/>
                  </a:solidFill>
                </a:rPr>
                <a:t>DELNO OBLAČNO</a:t>
              </a:r>
            </a:p>
          </p:txBody>
        </p:sp>
        <p:sp>
          <p:nvSpPr>
            <p:cNvPr id="10" name="Pravokotnik 9"/>
            <p:cNvSpPr/>
            <p:nvPr/>
          </p:nvSpPr>
          <p:spPr>
            <a:xfrm>
              <a:off x="4287754" y="4575502"/>
              <a:ext cx="2376488" cy="360363"/>
            </a:xfrm>
            <a:prstGeom prst="rect">
              <a:avLst/>
            </a:prstGeom>
            <a:solidFill>
              <a:srgbClr val="6699FF"/>
            </a:solidFill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l-SI" dirty="0">
                  <a:solidFill>
                    <a:srgbClr val="002060"/>
                  </a:solidFill>
                </a:rPr>
                <a:t>PRETEŽNO OBLAČNO</a:t>
              </a:r>
            </a:p>
          </p:txBody>
        </p:sp>
        <p:sp>
          <p:nvSpPr>
            <p:cNvPr id="11" name="Pravokotnik 10"/>
            <p:cNvSpPr/>
            <p:nvPr/>
          </p:nvSpPr>
          <p:spPr>
            <a:xfrm>
              <a:off x="6976734" y="2848768"/>
              <a:ext cx="2016125" cy="360363"/>
            </a:xfrm>
            <a:prstGeom prst="rect">
              <a:avLst/>
            </a:prstGeom>
            <a:solidFill>
              <a:srgbClr val="6699FF"/>
            </a:solidFill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l-SI" dirty="0">
                  <a:solidFill>
                    <a:srgbClr val="002060"/>
                  </a:solidFill>
                </a:rPr>
                <a:t>PRETEŽNO JASNO</a:t>
              </a:r>
            </a:p>
          </p:txBody>
        </p:sp>
        <p:sp>
          <p:nvSpPr>
            <p:cNvPr id="12" name="Pravokotnik 11"/>
            <p:cNvSpPr/>
            <p:nvPr/>
          </p:nvSpPr>
          <p:spPr>
            <a:xfrm>
              <a:off x="7178812" y="4935865"/>
              <a:ext cx="2016125" cy="360363"/>
            </a:xfrm>
            <a:prstGeom prst="rect">
              <a:avLst/>
            </a:prstGeom>
            <a:solidFill>
              <a:srgbClr val="6699FF"/>
            </a:solidFill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l-SI" dirty="0">
                  <a:solidFill>
                    <a:srgbClr val="002060"/>
                  </a:solidFill>
                </a:rPr>
                <a:t> OBLAČNO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2859" y="2024856"/>
              <a:ext cx="1436687" cy="180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633" y="2977400"/>
              <a:ext cx="1296988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Skupina 19"/>
            <p:cNvGrpSpPr/>
            <p:nvPr/>
          </p:nvGrpSpPr>
          <p:grpSpPr>
            <a:xfrm>
              <a:off x="1082430" y="2326759"/>
              <a:ext cx="3391273" cy="1716088"/>
              <a:chOff x="1082430" y="2326759"/>
              <a:chExt cx="3391273" cy="1716088"/>
            </a:xfrm>
          </p:grpSpPr>
          <p:sp>
            <p:nvSpPr>
              <p:cNvPr id="18" name="Pravokotnik 17"/>
              <p:cNvSpPr/>
              <p:nvPr/>
            </p:nvSpPr>
            <p:spPr>
              <a:xfrm>
                <a:off x="1082430" y="3070225"/>
                <a:ext cx="2016125" cy="358775"/>
              </a:xfrm>
              <a:prstGeom prst="rect">
                <a:avLst/>
              </a:prstGeom>
              <a:solidFill>
                <a:srgbClr val="6699FF"/>
              </a:solidFill>
              <a:ln>
                <a:solidFill>
                  <a:srgbClr val="66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sl-SI" dirty="0">
                    <a:solidFill>
                      <a:srgbClr val="002060"/>
                    </a:solidFill>
                  </a:rPr>
                  <a:t>JASNO</a:t>
                </a:r>
              </a:p>
            </p:txBody>
          </p:sp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5278" y="2326759"/>
                <a:ext cx="1368425" cy="1716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" name="Zvok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4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2"/>
    </mc:Choice>
    <mc:Fallback>
      <p:transition spd="slow" advTm="7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altLang="sl-SI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sl-SI" altLang="sl-SI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sl-SI" altLang="sl-SI" dirty="0" smtClean="0">
                <a:solidFill>
                  <a:srgbClr val="FF0000"/>
                </a:solidFill>
                <a:latin typeface="Arial" panose="020B0604020202020204" pitchFamily="34" charset="0"/>
              </a:rPr>
              <a:t>SPODNJE </a:t>
            </a:r>
            <a:r>
              <a:rPr lang="sl-SI" altLang="sl-SI" dirty="0">
                <a:solidFill>
                  <a:srgbClr val="FF0000"/>
                </a:solidFill>
                <a:latin typeface="Arial" panose="020B0604020202020204" pitchFamily="34" charset="0"/>
              </a:rPr>
              <a:t>SLIKE PRIKAZUJEJO KAKŠNO JE VREME.</a:t>
            </a:r>
            <a:br>
              <a:rPr lang="sl-SI" altLang="sl-SI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1136931" y="2021681"/>
            <a:ext cx="9498806" cy="3959225"/>
            <a:chOff x="989013" y="2049463"/>
            <a:chExt cx="9498806" cy="3959225"/>
          </a:xfrm>
        </p:grpSpPr>
        <p:pic>
          <p:nvPicPr>
            <p:cNvPr id="5" name="Picture 4" descr="http://www.firbec.com/wp-content/uploads/2010/03/vezuviu-vreme-capricoas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069" y="2049463"/>
              <a:ext cx="3333750" cy="223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www.apartmaji-izola.si/wp-content/uploads/2010/01/izola-vrem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1" y="3621088"/>
              <a:ext cx="2857500" cy="203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avokotnik 6"/>
            <p:cNvSpPr/>
            <p:nvPr/>
          </p:nvSpPr>
          <p:spPr>
            <a:xfrm>
              <a:off x="4355307" y="5649913"/>
              <a:ext cx="2376487" cy="358775"/>
            </a:xfrm>
            <a:prstGeom prst="rect">
              <a:avLst/>
            </a:prstGeom>
            <a:solidFill>
              <a:srgbClr val="6699FF"/>
            </a:solidFill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l-SI" dirty="0">
                  <a:solidFill>
                    <a:srgbClr val="002060"/>
                  </a:solidFill>
                </a:rPr>
                <a:t>JASNO</a:t>
              </a:r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989013" y="2049463"/>
              <a:ext cx="2974975" cy="2590800"/>
              <a:chOff x="989013" y="2049463"/>
              <a:chExt cx="2974975" cy="2590800"/>
            </a:xfrm>
          </p:grpSpPr>
          <p:pic>
            <p:nvPicPr>
              <p:cNvPr id="4" name="Picture 2" descr="http://ciklon.si/portal/images/sunw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013" y="2049463"/>
                <a:ext cx="2974975" cy="2232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Pravokotnik 7"/>
              <p:cNvSpPr/>
              <p:nvPr/>
            </p:nvSpPr>
            <p:spPr>
              <a:xfrm>
                <a:off x="1193009" y="4279900"/>
                <a:ext cx="2376487" cy="360363"/>
              </a:xfrm>
              <a:prstGeom prst="rect">
                <a:avLst/>
              </a:prstGeom>
              <a:solidFill>
                <a:srgbClr val="6699FF"/>
              </a:solidFill>
              <a:ln>
                <a:solidFill>
                  <a:srgbClr val="66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sl-SI" dirty="0">
                    <a:solidFill>
                      <a:srgbClr val="002060"/>
                    </a:solidFill>
                  </a:rPr>
                  <a:t>DELNO OBLAČNO</a:t>
                </a:r>
              </a:p>
            </p:txBody>
          </p:sp>
        </p:grpSp>
        <p:sp>
          <p:nvSpPr>
            <p:cNvPr id="9" name="Pravokotnik 8"/>
            <p:cNvSpPr/>
            <p:nvPr/>
          </p:nvSpPr>
          <p:spPr>
            <a:xfrm>
              <a:off x="7517606" y="4281488"/>
              <a:ext cx="2376488" cy="358775"/>
            </a:xfrm>
            <a:prstGeom prst="rect">
              <a:avLst/>
            </a:prstGeom>
            <a:solidFill>
              <a:srgbClr val="6699FF"/>
            </a:solidFill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l-SI" dirty="0">
                  <a:solidFill>
                    <a:srgbClr val="002060"/>
                  </a:solidFill>
                </a:rPr>
                <a:t>PRETEŽNO OBLAČNO</a:t>
              </a:r>
            </a:p>
          </p:txBody>
        </p:sp>
      </p:grpSp>
      <p:pic>
        <p:nvPicPr>
          <p:cNvPr id="15" name="Zvo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11"/>
    </mc:Choice>
    <mc:Fallback>
      <p:transition spd="slow" advTm="15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0070C0"/>
                </a:solidFill>
              </a:rPr>
              <a:t>VREMENSKA NAPOVED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5" name="PoljeZBesedilom 2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l-SI" altLang="sl-SI" dirty="0">
                <a:latin typeface="Arial" panose="020B0604020202020204" pitchFamily="34" charset="0"/>
              </a:rPr>
              <a:t>Danes bo </a:t>
            </a:r>
            <a:r>
              <a:rPr lang="sl-SI" altLang="sl-SI" u="sng" dirty="0">
                <a:latin typeface="Arial" panose="020B0604020202020204" pitchFamily="34" charset="0"/>
              </a:rPr>
              <a:t>delno jasno z občasno povečano </a:t>
            </a:r>
            <a:r>
              <a:rPr lang="sl-SI" altLang="sl-SI" u="sng" dirty="0" smtClean="0">
                <a:latin typeface="Arial" panose="020B0604020202020204" pitchFamily="34" charset="0"/>
              </a:rPr>
              <a:t>oblačnostjo</a:t>
            </a:r>
            <a:r>
              <a:rPr lang="sl-SI" altLang="sl-SI" dirty="0" smtClean="0">
                <a:latin typeface="Arial" panose="020B0604020202020204" pitchFamily="34" charset="0"/>
              </a:rPr>
              <a:t>,</a:t>
            </a:r>
          </a:p>
          <a:p>
            <a:pPr>
              <a:spcBef>
                <a:spcPct val="0"/>
              </a:spcBef>
              <a:buNone/>
            </a:pPr>
            <a:r>
              <a:rPr lang="sl-SI" altLang="sl-SI" dirty="0" smtClean="0">
                <a:latin typeface="Arial" panose="020B0604020202020204" pitchFamily="34" charset="0"/>
              </a:rPr>
              <a:t>v </a:t>
            </a:r>
            <a:r>
              <a:rPr lang="sl-SI" altLang="sl-SI" dirty="0">
                <a:latin typeface="Arial" panose="020B0604020202020204" pitchFamily="34" charset="0"/>
              </a:rPr>
              <a:t>severovzhodni Sloveniji popoldne tudi </a:t>
            </a:r>
            <a:r>
              <a:rPr lang="sl-SI" altLang="sl-SI" u="sng" dirty="0" smtClean="0">
                <a:latin typeface="Arial" panose="020B0604020202020204" pitchFamily="34" charset="0"/>
              </a:rPr>
              <a:t>pretežno</a:t>
            </a:r>
          </a:p>
          <a:p>
            <a:pPr>
              <a:spcBef>
                <a:spcPct val="0"/>
              </a:spcBef>
              <a:buNone/>
            </a:pPr>
            <a:r>
              <a:rPr lang="sl-SI" altLang="sl-SI" u="sng" dirty="0" smtClean="0">
                <a:latin typeface="Arial" panose="020B0604020202020204" pitchFamily="34" charset="0"/>
              </a:rPr>
              <a:t>oblačno</a:t>
            </a:r>
            <a:r>
              <a:rPr lang="sl-SI" altLang="sl-SI" dirty="0">
                <a:latin typeface="Arial" panose="020B0604020202020204" pitchFamily="34" charset="0"/>
              </a:rPr>
              <a:t>. Popoldne in zvečer bo pihal </a:t>
            </a:r>
            <a:r>
              <a:rPr lang="sl-SI" altLang="sl-SI" u="sng" dirty="0">
                <a:latin typeface="Arial" panose="020B0604020202020204" pitchFamily="34" charset="0"/>
              </a:rPr>
              <a:t>zahodni </a:t>
            </a:r>
            <a:r>
              <a:rPr lang="sl-SI" altLang="sl-SI" u="sng" dirty="0" smtClean="0">
                <a:latin typeface="Arial" panose="020B0604020202020204" pitchFamily="34" charset="0"/>
              </a:rPr>
              <a:t>veter</a:t>
            </a:r>
            <a:r>
              <a:rPr lang="sl-SI" altLang="sl-SI" dirty="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sl-SI" altLang="sl-SI" dirty="0" smtClean="0">
                <a:latin typeface="Arial" panose="020B0604020202020204" pitchFamily="34" charset="0"/>
              </a:rPr>
              <a:t>Najvišje </a:t>
            </a:r>
            <a:r>
              <a:rPr lang="sl-SI" altLang="sl-SI" u="sng" dirty="0">
                <a:latin typeface="Arial" panose="020B0604020202020204" pitchFamily="34" charset="0"/>
              </a:rPr>
              <a:t>dnevne temperature </a:t>
            </a:r>
            <a:r>
              <a:rPr lang="sl-SI" altLang="sl-SI" dirty="0">
                <a:latin typeface="Arial" panose="020B0604020202020204" pitchFamily="34" charset="0"/>
              </a:rPr>
              <a:t>bodo od 1 do 6, na </a:t>
            </a:r>
            <a:endParaRPr lang="sl-SI" altLang="sl-SI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sl-SI" altLang="sl-SI" dirty="0" smtClean="0">
                <a:latin typeface="Arial" panose="020B0604020202020204" pitchFamily="34" charset="0"/>
              </a:rPr>
              <a:t>Primorskem </a:t>
            </a:r>
            <a:r>
              <a:rPr lang="sl-SI" altLang="sl-SI" dirty="0">
                <a:latin typeface="Arial" panose="020B0604020202020204" pitchFamily="34" charset="0"/>
              </a:rPr>
              <a:t>okoli 9 stopinj C. Jutri bo </a:t>
            </a:r>
            <a:r>
              <a:rPr lang="sl-SI" altLang="sl-SI" u="sng" dirty="0">
                <a:latin typeface="Arial" panose="020B0604020202020204" pitchFamily="34" charset="0"/>
              </a:rPr>
              <a:t>delno </a:t>
            </a:r>
            <a:r>
              <a:rPr lang="sl-SI" altLang="sl-SI" u="sng" dirty="0" smtClean="0">
                <a:latin typeface="Arial" panose="020B0604020202020204" pitchFamily="34" charset="0"/>
              </a:rPr>
              <a:t>jasno z</a:t>
            </a:r>
          </a:p>
          <a:p>
            <a:pPr>
              <a:spcBef>
                <a:spcPct val="0"/>
              </a:spcBef>
              <a:buNone/>
            </a:pPr>
            <a:r>
              <a:rPr lang="sl-SI" altLang="sl-SI" u="sng" dirty="0" smtClean="0">
                <a:latin typeface="Arial" panose="020B0604020202020204" pitchFamily="34" charset="0"/>
              </a:rPr>
              <a:t>zmerno </a:t>
            </a:r>
            <a:r>
              <a:rPr lang="sl-SI" altLang="sl-SI" u="sng" dirty="0">
                <a:latin typeface="Arial" panose="020B0604020202020204" pitchFamily="34" charset="0"/>
              </a:rPr>
              <a:t>oblačnostjo</a:t>
            </a:r>
            <a:r>
              <a:rPr lang="sl-SI" altLang="sl-SI" dirty="0">
                <a:latin typeface="Arial" panose="020B0604020202020204" pitchFamily="34" charset="0"/>
              </a:rPr>
              <a:t>. Ponekod bo pihal </a:t>
            </a:r>
            <a:r>
              <a:rPr lang="sl-SI" altLang="sl-SI" u="sng" dirty="0">
                <a:latin typeface="Arial" panose="020B0604020202020204" pitchFamily="34" charset="0"/>
              </a:rPr>
              <a:t>jugozahodni </a:t>
            </a:r>
            <a:r>
              <a:rPr lang="sl-SI" altLang="sl-SI" u="sng" dirty="0" smtClean="0">
                <a:latin typeface="Arial" panose="020B0604020202020204" pitchFamily="34" charset="0"/>
              </a:rPr>
              <a:t>veter</a:t>
            </a:r>
            <a:r>
              <a:rPr lang="sl-SI" altLang="sl-SI" dirty="0" smtClean="0">
                <a:latin typeface="Arial" panose="020B0604020202020204" pitchFamily="34" charset="0"/>
              </a:rPr>
              <a:t>,</a:t>
            </a:r>
          </a:p>
          <a:p>
            <a:pPr>
              <a:spcBef>
                <a:spcPct val="0"/>
              </a:spcBef>
              <a:buNone/>
            </a:pPr>
            <a:r>
              <a:rPr lang="sl-SI" altLang="sl-SI" dirty="0" smtClean="0">
                <a:latin typeface="Arial" panose="020B0604020202020204" pitchFamily="34" charset="0"/>
              </a:rPr>
              <a:t>popoldne </a:t>
            </a:r>
            <a:r>
              <a:rPr lang="sl-SI" altLang="sl-SI" dirty="0">
                <a:latin typeface="Arial" panose="020B0604020202020204" pitchFamily="34" charset="0"/>
              </a:rPr>
              <a:t>ob morju jugo. Najnižje </a:t>
            </a:r>
            <a:r>
              <a:rPr lang="sl-SI" altLang="sl-SI" u="sng" dirty="0">
                <a:latin typeface="Arial" panose="020B0604020202020204" pitchFamily="34" charset="0"/>
              </a:rPr>
              <a:t>jutranje temperature </a:t>
            </a:r>
            <a:endParaRPr lang="sl-SI" altLang="sl-SI" u="sng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sl-SI" altLang="sl-SI" dirty="0" smtClean="0">
                <a:latin typeface="Arial" panose="020B0604020202020204" pitchFamily="34" charset="0"/>
              </a:rPr>
              <a:t>bodo </a:t>
            </a:r>
            <a:r>
              <a:rPr lang="sl-SI" altLang="sl-SI" dirty="0">
                <a:latin typeface="Arial" panose="020B0604020202020204" pitchFamily="34" charset="0"/>
              </a:rPr>
              <a:t>od 4 do -2, v </a:t>
            </a:r>
            <a:r>
              <a:rPr lang="sl-SI" altLang="sl-SI" dirty="0" err="1">
                <a:latin typeface="Arial" panose="020B0604020202020204" pitchFamily="34" charset="0"/>
              </a:rPr>
              <a:t>neprevetrenih</a:t>
            </a:r>
            <a:r>
              <a:rPr lang="sl-SI" altLang="sl-SI" dirty="0">
                <a:latin typeface="Arial" panose="020B0604020202020204" pitchFamily="34" charset="0"/>
              </a:rPr>
              <a:t> dolinah do -</a:t>
            </a:r>
            <a:r>
              <a:rPr lang="sl-SI" altLang="sl-SI" dirty="0" smtClean="0">
                <a:latin typeface="Arial" panose="020B0604020202020204" pitchFamily="34" charset="0"/>
              </a:rPr>
              <a:t>5, najviše dnevne </a:t>
            </a:r>
            <a:r>
              <a:rPr lang="sl-SI" altLang="sl-SI" dirty="0">
                <a:latin typeface="Arial" panose="020B0604020202020204" pitchFamily="34" charset="0"/>
              </a:rPr>
              <a:t>od 6 do 11 stopinj C.</a:t>
            </a:r>
            <a:endParaRPr lang="sl-SI" altLang="sl-SI" dirty="0">
              <a:latin typeface="Arial" panose="020B0604020202020204" pitchFamily="34" charset="0"/>
            </a:endParaRP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7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82"/>
    </mc:Choice>
    <mc:Fallback>
      <p:transition spd="slow" advTm="46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9542" y="398673"/>
            <a:ext cx="10515600" cy="1325563"/>
          </a:xfrm>
        </p:spPr>
        <p:txBody>
          <a:bodyPr>
            <a:normAutofit/>
          </a:bodyPr>
          <a:lstStyle/>
          <a:p>
            <a:r>
              <a:rPr lang="sl-SI" altLang="sl-SI" sz="2800" dirty="0">
                <a:solidFill>
                  <a:srgbClr val="0070C0"/>
                </a:solidFill>
                <a:latin typeface="Arial" panose="020B0604020202020204" pitchFamily="34" charset="0"/>
              </a:rPr>
              <a:t>PRED TABO JE VREMENSKA PROGNOSTIČNA  KARTA EVROPE. Na njej so znaki za oblačnost, dež, sneg in zračni tlak</a:t>
            </a:r>
            <a:r>
              <a:rPr lang="sl-SI" sz="2800" dirty="0">
                <a:solidFill>
                  <a:srgbClr val="0070C0"/>
                </a:solidFill>
              </a:rPr>
              <a:t/>
            </a:r>
            <a:br>
              <a:rPr lang="sl-SI" sz="2800" dirty="0">
                <a:solidFill>
                  <a:srgbClr val="0070C0"/>
                </a:solidFill>
              </a:rPr>
            </a:br>
            <a:r>
              <a:rPr lang="sl-SI" sz="2800" b="1" dirty="0" smtClean="0">
                <a:solidFill>
                  <a:srgbClr val="0070C0"/>
                </a:solidFill>
              </a:rPr>
              <a:t>in temperaturo.</a:t>
            </a:r>
            <a:endParaRPr lang="sl-SI" sz="2800" b="1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5185" y="1785752"/>
            <a:ext cx="6178806" cy="435133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PoljeZBesedilom 19"/>
          <p:cNvSpPr txBox="1">
            <a:spLocks noChangeArrowheads="1"/>
          </p:cNvSpPr>
          <p:nvPr/>
        </p:nvSpPr>
        <p:spPr bwMode="auto">
          <a:xfrm>
            <a:off x="916971" y="6326468"/>
            <a:ext cx="698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 b="1" dirty="0">
                <a:latin typeface="Arial" panose="020B0604020202020204" pitchFamily="34" charset="0"/>
              </a:rPr>
              <a:t>Tanke črne krivulje povezujejo točke z enakim zračnim tlakom</a:t>
            </a:r>
            <a:r>
              <a:rPr lang="sl-SI" altLang="sl-SI" sz="1800" dirty="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950353" y="1149677"/>
            <a:ext cx="8799850" cy="4849160"/>
            <a:chOff x="950353" y="1149677"/>
            <a:chExt cx="8799850" cy="4849160"/>
          </a:xfrm>
        </p:grpSpPr>
        <p:pic>
          <p:nvPicPr>
            <p:cNvPr id="5" name="Označba mesta vseb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50353" y="1774500"/>
              <a:ext cx="5427662" cy="4224337"/>
            </a:xfrm>
            <a:prstGeom prst="rect">
              <a:avLst/>
            </a:prstGeom>
          </p:spPr>
        </p:pic>
        <p:cxnSp>
          <p:nvCxnSpPr>
            <p:cNvPr id="8" name="Raven puščični povezovalnik 7"/>
            <p:cNvCxnSpPr/>
            <p:nvPr/>
          </p:nvCxnSpPr>
          <p:spPr>
            <a:xfrm flipH="1">
              <a:off x="5889812" y="1192353"/>
              <a:ext cx="488203" cy="157774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Raven puščični povezovalnik 9"/>
            <p:cNvCxnSpPr/>
            <p:nvPr/>
          </p:nvCxnSpPr>
          <p:spPr>
            <a:xfrm flipH="1">
              <a:off x="4965927" y="1218477"/>
              <a:ext cx="4784276" cy="15516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Raven puščični povezovalnik 10"/>
            <p:cNvCxnSpPr/>
            <p:nvPr/>
          </p:nvCxnSpPr>
          <p:spPr>
            <a:xfrm flipH="1">
              <a:off x="4831978" y="1192353"/>
              <a:ext cx="3693457" cy="128190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Raven puščični povezovalnik 11"/>
            <p:cNvCxnSpPr/>
            <p:nvPr/>
          </p:nvCxnSpPr>
          <p:spPr>
            <a:xfrm flipH="1">
              <a:off x="3683550" y="1149677"/>
              <a:ext cx="4057100" cy="115009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Raven puščični povezovalnik 19"/>
            <p:cNvCxnSpPr/>
            <p:nvPr/>
          </p:nvCxnSpPr>
          <p:spPr>
            <a:xfrm>
              <a:off x="2494665" y="1655342"/>
              <a:ext cx="1613669" cy="18677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PoljeZBesedilom 22"/>
          <p:cNvSpPr txBox="1"/>
          <p:nvPr/>
        </p:nvSpPr>
        <p:spPr>
          <a:xfrm>
            <a:off x="7740650" y="2971800"/>
            <a:ext cx="311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Debelejše barvne črte označujejo vremenske fronte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29" name="Zvo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5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49"/>
    </mc:Choice>
    <mc:Fallback>
      <p:transition spd="slow" advTm="37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157412"/>
            <a:ext cx="10515600" cy="435133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4" name="Označba mesta vsebin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altLang="sl-SI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sl-SI" altLang="sl-SI" sz="2400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sl-SI" altLang="sl-SI" sz="2400" dirty="0" smtClean="0">
                <a:latin typeface="Arial" panose="020B0604020202020204" pitchFamily="34" charset="0"/>
              </a:rPr>
              <a:t>PUŠČICE </a:t>
            </a:r>
            <a:r>
              <a:rPr lang="sl-SI" altLang="sl-SI" sz="2400" dirty="0">
                <a:latin typeface="Arial" panose="020B0604020202020204" pitchFamily="34" charset="0"/>
              </a:rPr>
              <a:t>PRIKAZUJEJO OBMOČJA </a:t>
            </a:r>
            <a:r>
              <a:rPr lang="sl-SI" altLang="sl-SI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Z VISOKOM ZRAČNIM PRITISKOM ALI ANTICIKLONOM - A </a:t>
            </a:r>
            <a:r>
              <a:rPr lang="sl-SI" altLang="sl-SI" sz="2400" dirty="0">
                <a:latin typeface="Arial" panose="020B0604020202020204" pitchFamily="34" charset="0"/>
              </a:rPr>
              <a:t>TER</a:t>
            </a: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sl-SI" altLang="sl-SI" sz="2400" dirty="0">
                <a:solidFill>
                  <a:srgbClr val="00B0F0"/>
                </a:solidFill>
                <a:latin typeface="Arial" panose="020B0604020202020204" pitchFamily="34" charset="0"/>
              </a:rPr>
              <a:t>OBMOČJE Z NIZKIM ZRAČNIM PRITISKOM ALI CIKLONOM – C.</a:t>
            </a:r>
            <a:br>
              <a:rPr lang="sl-SI" altLang="sl-SI" sz="24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sl-SI" sz="2400" dirty="0"/>
          </a:p>
        </p:txBody>
      </p:sp>
      <p:pic>
        <p:nvPicPr>
          <p:cNvPr id="7" name="Zvok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1763713" y="2105025"/>
            <a:ext cx="7056437" cy="4225925"/>
            <a:chOff x="1763713" y="2105025"/>
            <a:chExt cx="7056437" cy="42259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8" y="2298700"/>
              <a:ext cx="5040312" cy="403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Desna puščica 7"/>
            <p:cNvSpPr/>
            <p:nvPr/>
          </p:nvSpPr>
          <p:spPr>
            <a:xfrm>
              <a:off x="3865563" y="2105025"/>
              <a:ext cx="2447925" cy="576263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l-SI" dirty="0"/>
            </a:p>
          </p:txBody>
        </p:sp>
        <p:sp>
          <p:nvSpPr>
            <p:cNvPr id="9" name="Desna puščica 8"/>
            <p:cNvSpPr/>
            <p:nvPr/>
          </p:nvSpPr>
          <p:spPr>
            <a:xfrm>
              <a:off x="1763713" y="4044950"/>
              <a:ext cx="2447925" cy="57626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l-SI" dirty="0"/>
            </a:p>
          </p:txBody>
        </p:sp>
      </p:grp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0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72"/>
    </mc:Choice>
    <mc:Fallback>
      <p:transition spd="slow" advTm="19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83091"/>
            <a:ext cx="10515600" cy="1325563"/>
          </a:xfrm>
        </p:spPr>
        <p:txBody>
          <a:bodyPr>
            <a:noAutofit/>
          </a:bodyPr>
          <a:lstStyle/>
          <a:p>
            <a:r>
              <a:rPr lang="sl-SI" altLang="sl-SI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sl-SI" altLang="sl-SI" sz="2800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sl-SI" altLang="sl-SI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PRED </a:t>
            </a:r>
            <a:r>
              <a:rPr lang="sl-SI" altLang="sl-SI" sz="2800" dirty="0">
                <a:solidFill>
                  <a:srgbClr val="0070C0"/>
                </a:solidFill>
                <a:latin typeface="Arial" panose="020B0604020202020204" pitchFamily="34" charset="0"/>
              </a:rPr>
              <a:t>TABO JE VREMENSKA PROGNOSTIČNA  KARTA  ZA SLOVENIJO, S POMOČJO KATERE LAHKO NAPOVEMO </a:t>
            </a:r>
            <a:r>
              <a:rPr lang="sl-SI" altLang="sl-SI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VREME V BESEDI.</a:t>
            </a:r>
            <a:r>
              <a:rPr lang="sl-SI" altLang="sl-SI" sz="2800" dirty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sl-SI" altLang="sl-SI" sz="2800" dirty="0">
                <a:solidFill>
                  <a:srgbClr val="0070C0"/>
                </a:solidFill>
                <a:latin typeface="Arial" panose="020B0604020202020204" pitchFamily="34" charset="0"/>
              </a:rPr>
            </a:br>
            <a:endParaRPr lang="sl-SI" sz="2800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5" name="Picture 5" descr="fcast_si-neighbours_d1h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64" y="1977986"/>
            <a:ext cx="5010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3048000" y="55784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l-SI" altLang="sl-SI" dirty="0">
                <a:latin typeface="Arial" panose="020B0604020202020204" pitchFamily="34" charset="0"/>
              </a:rPr>
              <a:t>VREMENSKO NAPOVED ZAPIŠI V </a:t>
            </a:r>
            <a:r>
              <a:rPr lang="sl-SI" altLang="sl-SI" dirty="0" smtClean="0">
                <a:latin typeface="Arial" panose="020B0604020202020204" pitchFamily="34" charset="0"/>
              </a:rPr>
              <a:t>ZVEZEK.</a:t>
            </a:r>
            <a:endParaRPr lang="sl-SI" altLang="sl-SI" dirty="0">
              <a:latin typeface="Arial" panose="020B0604020202020204" pitchFamily="34" charset="0"/>
            </a:endParaRPr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7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97"/>
    </mc:Choice>
    <mc:Fallback>
      <p:transition spd="slow" advTm="25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solidFill>
                  <a:srgbClr val="002060"/>
                </a:solidFill>
                <a:latin typeface="Arial" panose="020B0604020202020204" pitchFamily="34" charset="0"/>
              </a:rPr>
              <a:t>V ZVEZEK NAREDI NALOGE</a:t>
            </a:r>
            <a:br>
              <a:rPr lang="sl-SI" altLang="sl-SI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dirty="0"/>
              <a:t>NA INTERNETU POIŠČI VREMENSKO NAPOVED ZA JUTRI V BESEDI, JO  KOPIRAJ IN NALEPI ALI PA PREPIŠI.</a:t>
            </a:r>
          </a:p>
          <a:p>
            <a:r>
              <a:rPr lang="sl-SI" altLang="sl-SI" dirty="0"/>
              <a:t>NAREDI NALOGO NA UL.</a:t>
            </a:r>
          </a:p>
          <a:p>
            <a:endParaRPr lang="sl-SI" altLang="sl-SI" dirty="0"/>
          </a:p>
          <a:p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9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9"/>
    </mc:Choice>
    <mc:Fallback>
      <p:transition spd="slow" advTm="5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179</Words>
  <Application>Microsoft Office PowerPoint</Application>
  <PresentationFormat>Širokozaslonsko</PresentationFormat>
  <Paragraphs>30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VREMENSKI POJAVI</vt:lpstr>
      <vt:lpstr>ZNAKI ZA VREME</vt:lpstr>
      <vt:lpstr> SPODNJE SLIKE PRIKAZUJEJO KAKŠNO JE VREME. </vt:lpstr>
      <vt:lpstr>VREMENSKA NAPOVED</vt:lpstr>
      <vt:lpstr>PRED TABO JE VREMENSKA PROGNOSTIČNA  KARTA EVROPE. Na njej so znaki za oblačnost, dež, sneg in zračni tlak in temperaturo.</vt:lpstr>
      <vt:lpstr> PUŠČICE PRIKAZUJEJO OBMOČJA Z VISOKOM ZRAČNIM PRITISKOM ALI ANTICIKLONOM - A TER OBMOČJE Z NIZKIM ZRAČNIM PRITISKOM ALI CIKLONOM – C. </vt:lpstr>
      <vt:lpstr> PRED TABO JE VREMENSKA PROGNOSTIČNA  KARTA  ZA SLOVENIJO, S POMOČJO KATERE LAHKO NAPOVEMO VREME V BESEDI. </vt:lpstr>
      <vt:lpstr>V ZVEZEK NAREDI NALOGE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VREMENSKI POJAVI</dc:title>
  <dc:creator>Uporabnik</dc:creator>
  <cp:lastModifiedBy>Uporabnik</cp:lastModifiedBy>
  <cp:revision>11</cp:revision>
  <dcterms:created xsi:type="dcterms:W3CDTF">2020-05-26T11:43:23Z</dcterms:created>
  <dcterms:modified xsi:type="dcterms:W3CDTF">2020-05-26T17:16:51Z</dcterms:modified>
</cp:coreProperties>
</file>