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61" r:id="rId4"/>
    <p:sldId id="262" r:id="rId5"/>
    <p:sldId id="263" r:id="rId6"/>
    <p:sldId id="260" r:id="rId7"/>
    <p:sldId id="264" r:id="rId8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35" autoAdjust="0"/>
    <p:restoredTop sz="94660"/>
  </p:normalViewPr>
  <p:slideViewPr>
    <p:cSldViewPr snapToGrid="0">
      <p:cViewPr varScale="1">
        <p:scale>
          <a:sx n="62" d="100"/>
          <a:sy n="62" d="100"/>
        </p:scale>
        <p:origin x="7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8ABC3-20FE-468F-B102-BCD73B9886F8}" type="datetimeFigureOut">
              <a:rPr lang="sl-SI" smtClean="0"/>
              <a:t>20. 05. 2020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42569-EF17-4FDE-9A11-3BDCBA0E46F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51250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8ABC3-20FE-468F-B102-BCD73B9886F8}" type="datetimeFigureOut">
              <a:rPr lang="sl-SI" smtClean="0"/>
              <a:t>20. 05. 2020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42569-EF17-4FDE-9A11-3BDCBA0E46F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53676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8ABC3-20FE-468F-B102-BCD73B9886F8}" type="datetimeFigureOut">
              <a:rPr lang="sl-SI" smtClean="0"/>
              <a:t>20. 05. 2020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42569-EF17-4FDE-9A11-3BDCBA0E46F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47780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8ABC3-20FE-468F-B102-BCD73B9886F8}" type="datetimeFigureOut">
              <a:rPr lang="sl-SI" smtClean="0"/>
              <a:t>20. 05. 2020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42569-EF17-4FDE-9A11-3BDCBA0E46F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76820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8ABC3-20FE-468F-B102-BCD73B9886F8}" type="datetimeFigureOut">
              <a:rPr lang="sl-SI" smtClean="0"/>
              <a:t>20. 05. 2020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42569-EF17-4FDE-9A11-3BDCBA0E46F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44595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8ABC3-20FE-468F-B102-BCD73B9886F8}" type="datetimeFigureOut">
              <a:rPr lang="sl-SI" smtClean="0"/>
              <a:t>20. 05. 2020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42569-EF17-4FDE-9A11-3BDCBA0E46F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59541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8ABC3-20FE-468F-B102-BCD73B9886F8}" type="datetimeFigureOut">
              <a:rPr lang="sl-SI" smtClean="0"/>
              <a:t>20. 05. 2020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42569-EF17-4FDE-9A11-3BDCBA0E46F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91385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8ABC3-20FE-468F-B102-BCD73B9886F8}" type="datetimeFigureOut">
              <a:rPr lang="sl-SI" smtClean="0"/>
              <a:t>20. 05. 2020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42569-EF17-4FDE-9A11-3BDCBA0E46F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47634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8ABC3-20FE-468F-B102-BCD73B9886F8}" type="datetimeFigureOut">
              <a:rPr lang="sl-SI" smtClean="0"/>
              <a:t>20. 05. 2020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42569-EF17-4FDE-9A11-3BDCBA0E46F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97687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8ABC3-20FE-468F-B102-BCD73B9886F8}" type="datetimeFigureOut">
              <a:rPr lang="sl-SI" smtClean="0"/>
              <a:t>20. 05. 2020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42569-EF17-4FDE-9A11-3BDCBA0E46F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73640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8ABC3-20FE-468F-B102-BCD73B9886F8}" type="datetimeFigureOut">
              <a:rPr lang="sl-SI" smtClean="0"/>
              <a:t>20. 05. 2020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42569-EF17-4FDE-9A11-3BDCBA0E46F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45228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8ABC3-20FE-468F-B102-BCD73B9886F8}" type="datetimeFigureOut">
              <a:rPr lang="sl-SI" smtClean="0"/>
              <a:t>20. 05. 2020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42569-EF17-4FDE-9A11-3BDCBA0E46F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34649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888274" y="3192082"/>
            <a:ext cx="9261565" cy="10156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r>
              <a:rPr lang="sl-SI" sz="6000" b="1" dirty="0" smtClean="0"/>
              <a:t>Še o računskih operacijah</a:t>
            </a:r>
            <a:endParaRPr lang="sl-SI" sz="6000" b="1" dirty="0"/>
          </a:p>
        </p:txBody>
      </p:sp>
      <p:sp>
        <p:nvSpPr>
          <p:cNvPr id="5" name="PoljeZBesedilom 4"/>
          <p:cNvSpPr txBox="1"/>
          <p:nvPr/>
        </p:nvSpPr>
        <p:spPr>
          <a:xfrm>
            <a:off x="666206" y="1227909"/>
            <a:ext cx="4180114" cy="76944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sl-SI" sz="4400" dirty="0" smtClean="0"/>
              <a:t>23 + 54 =  77</a:t>
            </a:r>
            <a:endParaRPr lang="sl-SI" sz="4400" dirty="0"/>
          </a:p>
        </p:txBody>
      </p:sp>
      <p:sp>
        <p:nvSpPr>
          <p:cNvPr id="6" name="PoljeZBesedilom 5"/>
          <p:cNvSpPr txBox="1"/>
          <p:nvPr/>
        </p:nvSpPr>
        <p:spPr>
          <a:xfrm>
            <a:off x="6696891" y="2025330"/>
            <a:ext cx="4180114" cy="83099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sl-SI" sz="4800" dirty="0" smtClean="0"/>
              <a:t>27- 14 =  13</a:t>
            </a:r>
            <a:endParaRPr lang="sl-SI" sz="4800" dirty="0"/>
          </a:p>
        </p:txBody>
      </p:sp>
      <p:sp>
        <p:nvSpPr>
          <p:cNvPr id="7" name="PoljeZBesedilom 6"/>
          <p:cNvSpPr txBox="1"/>
          <p:nvPr/>
        </p:nvSpPr>
        <p:spPr>
          <a:xfrm>
            <a:off x="1471749" y="5005165"/>
            <a:ext cx="4180114" cy="83099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sl-SI" sz="4800" dirty="0" smtClean="0"/>
              <a:t>12 </a:t>
            </a:r>
            <a:r>
              <a:rPr lang="sl-SI" sz="4800" dirty="0"/>
              <a:t>∙</a:t>
            </a:r>
            <a:r>
              <a:rPr lang="sl-SI" sz="4800" dirty="0" smtClean="0"/>
              <a:t> 5 =  60</a:t>
            </a:r>
            <a:endParaRPr lang="sl-SI" sz="4800" dirty="0"/>
          </a:p>
        </p:txBody>
      </p:sp>
      <p:sp>
        <p:nvSpPr>
          <p:cNvPr id="8" name="PoljeZBesedilom 7"/>
          <p:cNvSpPr txBox="1"/>
          <p:nvPr/>
        </p:nvSpPr>
        <p:spPr>
          <a:xfrm>
            <a:off x="7833361" y="4722821"/>
            <a:ext cx="4180114" cy="83099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sl-SI" sz="4800" dirty="0" smtClean="0"/>
              <a:t>120  : 5 =  24</a:t>
            </a:r>
            <a:endParaRPr lang="sl-SI" sz="4800" dirty="0"/>
          </a:p>
        </p:txBody>
      </p:sp>
    </p:spTree>
    <p:extLst>
      <p:ext uri="{BB962C8B-B14F-4D97-AF65-F5344CB8AC3E}">
        <p14:creationId xmlns:p14="http://schemas.microsoft.com/office/powerpoint/2010/main" val="112796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2746"/>
          </a:xfrm>
        </p:spPr>
        <p:txBody>
          <a:bodyPr>
            <a:normAutofit fontScale="90000"/>
          </a:bodyPr>
          <a:lstStyle/>
          <a:p>
            <a:pPr algn="ctr"/>
            <a:r>
              <a:rPr lang="sl-SI" sz="6000" b="1" dirty="0" smtClean="0"/>
              <a:t>Seštevanje</a:t>
            </a:r>
            <a:endParaRPr lang="sl-SI" sz="6000" b="1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1177872"/>
            <a:ext cx="10515600" cy="56801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sl-SI" dirty="0"/>
          </a:p>
          <a:p>
            <a:pPr marL="0" indent="0" algn="ctr">
              <a:buNone/>
            </a:pPr>
            <a:r>
              <a:rPr lang="sl-SI" sz="10300" dirty="0"/>
              <a:t>8 + 2 = 10</a:t>
            </a:r>
          </a:p>
          <a:p>
            <a:pPr marL="0" indent="0">
              <a:buNone/>
            </a:pPr>
            <a:r>
              <a:rPr lang="sl-SI" dirty="0" smtClean="0">
                <a:solidFill>
                  <a:srgbClr val="FF0000"/>
                </a:solidFill>
              </a:rPr>
              <a:t>        </a:t>
            </a:r>
            <a:r>
              <a:rPr lang="sl-SI" sz="4300" dirty="0" smtClean="0">
                <a:solidFill>
                  <a:srgbClr val="FF0000"/>
                </a:solidFill>
              </a:rPr>
              <a:t>1.SEŠTEVANEC </a:t>
            </a:r>
            <a:r>
              <a:rPr lang="sl-SI" sz="4300" dirty="0" smtClean="0">
                <a:solidFill>
                  <a:srgbClr val="FF0000"/>
                </a:solidFill>
              </a:rPr>
              <a:t> 2. </a:t>
            </a:r>
            <a:r>
              <a:rPr lang="sl-SI" sz="4300" dirty="0" smtClean="0">
                <a:solidFill>
                  <a:srgbClr val="FF0000"/>
                </a:solidFill>
              </a:rPr>
              <a:t>SEŠTEVANEC   VSOTA</a:t>
            </a:r>
          </a:p>
          <a:p>
            <a:endParaRPr lang="sl-SI" dirty="0" smtClean="0"/>
          </a:p>
          <a:p>
            <a:r>
              <a:rPr lang="sl-SI" sz="3200" dirty="0" smtClean="0"/>
              <a:t>Pri seštevanju lahko seštevanca </a:t>
            </a:r>
            <a:r>
              <a:rPr lang="sl-SI" sz="3200" dirty="0" smtClean="0">
                <a:solidFill>
                  <a:srgbClr val="FF0000"/>
                </a:solidFill>
              </a:rPr>
              <a:t>zamenjamo</a:t>
            </a:r>
            <a:r>
              <a:rPr lang="sl-SI" sz="3200" dirty="0" smtClean="0"/>
              <a:t> in dobimo isti rezultat.</a:t>
            </a:r>
            <a:endParaRPr lang="sl-SI" sz="3200" dirty="0"/>
          </a:p>
          <a:p>
            <a:pPr marL="0" indent="0">
              <a:buNone/>
            </a:pPr>
            <a:r>
              <a:rPr lang="sl-SI" sz="3200" dirty="0" smtClean="0"/>
              <a:t>8 +2 = 10 ali  2 + 8 = 10</a:t>
            </a:r>
          </a:p>
          <a:p>
            <a:r>
              <a:rPr lang="sl-SI" sz="3200" dirty="0" smtClean="0"/>
              <a:t>Seštevancev je lahko </a:t>
            </a:r>
            <a:r>
              <a:rPr lang="sl-SI" sz="3200" dirty="0" smtClean="0">
                <a:solidFill>
                  <a:srgbClr val="FF0000"/>
                </a:solidFill>
              </a:rPr>
              <a:t>več</a:t>
            </a:r>
            <a:r>
              <a:rPr lang="sl-SI" sz="3200" dirty="0" smtClean="0"/>
              <a:t> in jih lahko </a:t>
            </a:r>
            <a:r>
              <a:rPr lang="sl-SI" sz="3200" dirty="0" smtClean="0">
                <a:solidFill>
                  <a:srgbClr val="FF0000"/>
                </a:solidFill>
              </a:rPr>
              <a:t>združujemo</a:t>
            </a:r>
            <a:r>
              <a:rPr lang="sl-SI" sz="3200" dirty="0" smtClean="0"/>
              <a:t>. Oklepaji niso potrebni.</a:t>
            </a:r>
          </a:p>
          <a:p>
            <a:pPr marL="0" indent="0">
              <a:buNone/>
            </a:pPr>
            <a:r>
              <a:rPr lang="sl-SI" sz="3200" dirty="0" smtClean="0"/>
              <a:t>5 + 2 + 6 = 13   ali  (5 + 2) + 6 = 13  ali  5 + ( 2 + 6 ) = 13</a:t>
            </a:r>
            <a:endParaRPr lang="sl-SI" sz="3200" dirty="0"/>
          </a:p>
          <a:p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val="921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3743"/>
          </a:xfrm>
        </p:spPr>
        <p:txBody>
          <a:bodyPr/>
          <a:lstStyle/>
          <a:p>
            <a:pPr algn="ctr"/>
            <a:r>
              <a:rPr lang="sl-SI" b="1" dirty="0" smtClean="0"/>
              <a:t>Odštevanje</a:t>
            </a:r>
            <a:endParaRPr lang="sl-SI" b="1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248194" y="1069383"/>
            <a:ext cx="11943806" cy="578861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sl-SI" dirty="0"/>
          </a:p>
          <a:p>
            <a:pPr marL="0" indent="0" algn="ctr">
              <a:buNone/>
            </a:pPr>
            <a:r>
              <a:rPr lang="sl-SI" sz="10300" dirty="0" smtClean="0"/>
              <a:t>18 - 7 </a:t>
            </a:r>
            <a:r>
              <a:rPr lang="sl-SI" sz="10300" dirty="0"/>
              <a:t>= </a:t>
            </a:r>
            <a:r>
              <a:rPr lang="sl-SI" sz="10300" dirty="0" smtClean="0"/>
              <a:t>11</a:t>
            </a:r>
            <a:endParaRPr lang="sl-SI" sz="10300" dirty="0"/>
          </a:p>
          <a:p>
            <a:pPr marL="0" indent="0">
              <a:buNone/>
            </a:pPr>
            <a:r>
              <a:rPr lang="sl-SI" sz="4300" dirty="0" smtClean="0">
                <a:solidFill>
                  <a:srgbClr val="FF0000"/>
                </a:solidFill>
              </a:rPr>
              <a:t>               </a:t>
            </a:r>
            <a:r>
              <a:rPr lang="sl-SI" sz="3500" dirty="0" smtClean="0">
                <a:solidFill>
                  <a:srgbClr val="FF0000"/>
                </a:solidFill>
              </a:rPr>
              <a:t>ODŠTEVANEC </a:t>
            </a:r>
            <a:r>
              <a:rPr lang="sl-SI" sz="3500" dirty="0" smtClean="0">
                <a:solidFill>
                  <a:srgbClr val="FF0000"/>
                </a:solidFill>
              </a:rPr>
              <a:t>       </a:t>
            </a:r>
            <a:r>
              <a:rPr lang="sl-SI" sz="3500" dirty="0" smtClean="0">
                <a:solidFill>
                  <a:srgbClr val="FF0000"/>
                </a:solidFill>
              </a:rPr>
              <a:t>ZMANJŠEVANEC       RAZLIKA</a:t>
            </a:r>
          </a:p>
          <a:p>
            <a:r>
              <a:rPr lang="sl-SI" sz="3500" dirty="0" smtClean="0"/>
              <a:t>Pri odštevanju zmanjševanca in odštevanca ne smemo zamenjati.</a:t>
            </a:r>
          </a:p>
          <a:p>
            <a:endParaRPr lang="sl-SI" sz="3500" dirty="0" smtClean="0"/>
          </a:p>
          <a:p>
            <a:pPr marL="0" indent="0">
              <a:buNone/>
            </a:pPr>
            <a:r>
              <a:rPr lang="sl-SI" sz="3500" dirty="0" smtClean="0"/>
              <a:t>  18 – 7 = 11       7 – 18 = 11</a:t>
            </a:r>
          </a:p>
          <a:p>
            <a:pPr>
              <a:buFont typeface="Wingdings" panose="05000000000000000000" pitchFamily="2" charset="2"/>
              <a:buChar char="ü"/>
            </a:pPr>
            <a:endParaRPr lang="sl-SI" sz="3500" dirty="0"/>
          </a:p>
          <a:p>
            <a:r>
              <a:rPr lang="sl-SI" sz="3500" dirty="0" smtClean="0"/>
              <a:t>Pri odštevanju ne velja lastnost združevanja členov</a:t>
            </a:r>
          </a:p>
          <a:p>
            <a:pPr marL="0" indent="0">
              <a:buNone/>
            </a:pPr>
            <a:r>
              <a:rPr lang="sl-SI" sz="3500" dirty="0" smtClean="0"/>
              <a:t>  18 – 7 – 5 = 6        (</a:t>
            </a:r>
            <a:r>
              <a:rPr lang="sl-SI" sz="3500" dirty="0" smtClean="0"/>
              <a:t>18 – 7 ) – 5 = 6         18 – (7 – 5 )  = 16</a:t>
            </a:r>
          </a:p>
          <a:p>
            <a:endParaRPr lang="sl-SI" dirty="0" smtClean="0"/>
          </a:p>
          <a:p>
            <a:endParaRPr lang="sl-SI" dirty="0"/>
          </a:p>
          <a:p>
            <a:pPr marL="0" indent="0">
              <a:buNone/>
            </a:pPr>
            <a:r>
              <a:rPr lang="sl-SI" dirty="0" smtClean="0"/>
              <a:t>  </a:t>
            </a:r>
          </a:p>
        </p:txBody>
      </p:sp>
      <p:cxnSp>
        <p:nvCxnSpPr>
          <p:cNvPr id="5" name="Raven povezovalnik 4"/>
          <p:cNvCxnSpPr/>
          <p:nvPr/>
        </p:nvCxnSpPr>
        <p:spPr>
          <a:xfrm flipH="1">
            <a:off x="2884822" y="3905724"/>
            <a:ext cx="679269" cy="4572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" name="Raven povezovalnik 5"/>
          <p:cNvCxnSpPr/>
          <p:nvPr/>
        </p:nvCxnSpPr>
        <p:spPr>
          <a:xfrm>
            <a:off x="2884823" y="3847758"/>
            <a:ext cx="679269" cy="57313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19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60719"/>
          </a:xfrm>
        </p:spPr>
        <p:txBody>
          <a:bodyPr/>
          <a:lstStyle/>
          <a:p>
            <a:pPr algn="ctr"/>
            <a:r>
              <a:rPr lang="sl-SI" b="1" dirty="0" smtClean="0"/>
              <a:t>Množenje</a:t>
            </a:r>
            <a:endParaRPr lang="sl-SI" b="1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sl-SI" dirty="0"/>
          </a:p>
          <a:p>
            <a:pPr marL="0" indent="0" algn="ctr">
              <a:buNone/>
            </a:pPr>
            <a:r>
              <a:rPr lang="sl-SI" sz="10300" dirty="0" smtClean="0"/>
              <a:t>9 ∙ 7 </a:t>
            </a:r>
            <a:r>
              <a:rPr lang="sl-SI" sz="10300" dirty="0"/>
              <a:t>= </a:t>
            </a:r>
            <a:r>
              <a:rPr lang="sl-SI" sz="10300" dirty="0" smtClean="0"/>
              <a:t>63</a:t>
            </a:r>
            <a:endParaRPr lang="sl-SI" sz="10300" dirty="0"/>
          </a:p>
          <a:p>
            <a:pPr marL="0" indent="0">
              <a:buNone/>
            </a:pPr>
            <a:r>
              <a:rPr lang="sl-SI" dirty="0" smtClean="0"/>
              <a:t>                       </a:t>
            </a:r>
            <a:r>
              <a:rPr lang="sl-SI" sz="4300" dirty="0" smtClean="0">
                <a:solidFill>
                  <a:srgbClr val="FF0000"/>
                </a:solidFill>
              </a:rPr>
              <a:t>1.FAKTOR </a:t>
            </a:r>
            <a:r>
              <a:rPr lang="sl-SI" sz="4300" dirty="0" smtClean="0">
                <a:solidFill>
                  <a:srgbClr val="FF0000"/>
                </a:solidFill>
              </a:rPr>
              <a:t>  2. FAKTOR  </a:t>
            </a:r>
            <a:r>
              <a:rPr lang="sl-SI" sz="4300" dirty="0" smtClean="0">
                <a:solidFill>
                  <a:srgbClr val="FF0000"/>
                </a:solidFill>
              </a:rPr>
              <a:t> ZMNOŽEK</a:t>
            </a:r>
          </a:p>
          <a:p>
            <a:r>
              <a:rPr lang="sl-SI" dirty="0" smtClean="0"/>
              <a:t>Pri množenju lahko faktorja  </a:t>
            </a:r>
            <a:r>
              <a:rPr lang="sl-SI" dirty="0" smtClean="0">
                <a:solidFill>
                  <a:srgbClr val="FF0000"/>
                </a:solidFill>
              </a:rPr>
              <a:t>zamenjamo</a:t>
            </a:r>
            <a:r>
              <a:rPr lang="sl-SI" dirty="0" smtClean="0"/>
              <a:t> in dobimo isti rezultat.</a:t>
            </a:r>
          </a:p>
          <a:p>
            <a:pPr marL="0" indent="0">
              <a:buNone/>
            </a:pPr>
            <a:r>
              <a:rPr lang="sl-SI" dirty="0" smtClean="0"/>
              <a:t>9 </a:t>
            </a:r>
            <a:r>
              <a:rPr lang="sl-SI" dirty="0" smtClean="0"/>
              <a:t>∙  7 = 63     7 ∙ 9 = 63</a:t>
            </a:r>
            <a:endParaRPr lang="sl-SI" i="1" dirty="0" smtClean="0"/>
          </a:p>
          <a:p>
            <a:r>
              <a:rPr lang="sl-SI" dirty="0" smtClean="0"/>
              <a:t>Faktorje lahko različno </a:t>
            </a:r>
            <a:r>
              <a:rPr lang="sl-SI" dirty="0" smtClean="0">
                <a:solidFill>
                  <a:srgbClr val="FF0000"/>
                </a:solidFill>
              </a:rPr>
              <a:t>združujemo</a:t>
            </a:r>
            <a:r>
              <a:rPr lang="sl-SI" dirty="0" smtClean="0"/>
              <a:t>.</a:t>
            </a:r>
          </a:p>
          <a:p>
            <a:pPr marL="0" indent="0">
              <a:buNone/>
            </a:pPr>
            <a:r>
              <a:rPr lang="sl-SI" dirty="0" smtClean="0"/>
              <a:t>9 ∙ 7  ∙ 2 = 126     ( </a:t>
            </a:r>
            <a:r>
              <a:rPr lang="sl-SI" dirty="0" smtClean="0"/>
              <a:t>9 ∙ 7 ) ∙ 2 = 126       9 ∙ (7  ∙ 2 )= 126    </a:t>
            </a:r>
          </a:p>
          <a:p>
            <a:pPr marL="0" indent="0">
              <a:buNone/>
            </a:pPr>
            <a:r>
              <a:rPr lang="sl-SI" dirty="0" smtClean="0"/>
              <a:t> </a:t>
            </a:r>
          </a:p>
          <a:p>
            <a:pPr marL="0" indent="0">
              <a:buNone/>
            </a:pPr>
            <a:endParaRPr lang="sl-SI" dirty="0"/>
          </a:p>
          <a:p>
            <a:endParaRPr lang="sl-SI" dirty="0"/>
          </a:p>
          <a:p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val="346060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9201"/>
          </a:xfrm>
        </p:spPr>
        <p:txBody>
          <a:bodyPr/>
          <a:lstStyle/>
          <a:p>
            <a:pPr algn="ctr"/>
            <a:r>
              <a:rPr lang="sl-SI" b="1" dirty="0" smtClean="0"/>
              <a:t>Deljenje</a:t>
            </a:r>
            <a:endParaRPr lang="sl-SI" b="1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0" y="1413856"/>
            <a:ext cx="12192000" cy="53231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l-SI" sz="10300" dirty="0" smtClean="0"/>
              <a:t>     81 </a:t>
            </a:r>
            <a:r>
              <a:rPr lang="sl-SI" sz="10300" dirty="0"/>
              <a:t>:</a:t>
            </a:r>
            <a:r>
              <a:rPr lang="sl-SI" sz="10300" dirty="0" smtClean="0"/>
              <a:t> 9 </a:t>
            </a:r>
            <a:r>
              <a:rPr lang="sl-SI" sz="10300" dirty="0"/>
              <a:t>= 9</a:t>
            </a:r>
            <a:r>
              <a:rPr lang="sl-SI" dirty="0" smtClean="0"/>
              <a:t> </a:t>
            </a:r>
          </a:p>
          <a:p>
            <a:pPr marL="0" indent="0" algn="ctr">
              <a:buNone/>
            </a:pPr>
            <a:r>
              <a:rPr lang="sl-SI" dirty="0" smtClean="0"/>
              <a:t>                      </a:t>
            </a:r>
            <a:r>
              <a:rPr lang="sl-SI" sz="4000" dirty="0" smtClean="0">
                <a:solidFill>
                  <a:srgbClr val="FF0000"/>
                </a:solidFill>
              </a:rPr>
              <a:t>DELJENEC </a:t>
            </a:r>
            <a:r>
              <a:rPr lang="sl-SI" sz="4000" dirty="0" smtClean="0">
                <a:solidFill>
                  <a:srgbClr val="FF0000"/>
                </a:solidFill>
              </a:rPr>
              <a:t>    DELITELJ  </a:t>
            </a:r>
            <a:r>
              <a:rPr lang="sl-SI" sz="4000" dirty="0" smtClean="0">
                <a:solidFill>
                  <a:srgbClr val="FF0000"/>
                </a:solidFill>
              </a:rPr>
              <a:t> KOLIČNIK</a:t>
            </a:r>
            <a:endParaRPr lang="sl-SI" sz="4000" i="1" dirty="0" smtClean="0"/>
          </a:p>
          <a:p>
            <a:r>
              <a:rPr lang="sl-SI" sz="3200" dirty="0" smtClean="0"/>
              <a:t>Pri deljenju deljenca in delitelja ne smemo  </a:t>
            </a:r>
            <a:r>
              <a:rPr lang="sl-SI" sz="3200" dirty="0" smtClean="0">
                <a:solidFill>
                  <a:srgbClr val="FF0000"/>
                </a:solidFill>
              </a:rPr>
              <a:t>zamenjati</a:t>
            </a:r>
            <a:r>
              <a:rPr lang="sl-SI" sz="3200" dirty="0" smtClean="0"/>
              <a:t>.</a:t>
            </a:r>
          </a:p>
          <a:p>
            <a:pPr marL="0" indent="0">
              <a:buNone/>
            </a:pPr>
            <a:r>
              <a:rPr lang="sl-SI" sz="3200" dirty="0" smtClean="0"/>
              <a:t>   81</a:t>
            </a:r>
            <a:r>
              <a:rPr lang="sl-SI" sz="3200" dirty="0" smtClean="0"/>
              <a:t> : 9 =9     9 : 91 = 9</a:t>
            </a:r>
          </a:p>
          <a:p>
            <a:r>
              <a:rPr lang="sl-SI" sz="3200" i="1" dirty="0" smtClean="0"/>
              <a:t>Pri deljenju ne velja lastnost </a:t>
            </a:r>
            <a:r>
              <a:rPr lang="sl-SI" sz="3200" i="1" dirty="0" smtClean="0">
                <a:solidFill>
                  <a:srgbClr val="FF0000"/>
                </a:solidFill>
              </a:rPr>
              <a:t>združevanja.</a:t>
            </a:r>
          </a:p>
          <a:p>
            <a:pPr marL="0" indent="0">
              <a:buNone/>
            </a:pPr>
            <a:r>
              <a:rPr lang="sl-SI" sz="3200" i="1" dirty="0" smtClean="0"/>
              <a:t>(81</a:t>
            </a:r>
            <a:r>
              <a:rPr lang="sl-SI" sz="3200" i="1" dirty="0" smtClean="0"/>
              <a:t> : 9) : 3 =  9 : 3 = 3     81  : (9 : 3) = 27</a:t>
            </a:r>
          </a:p>
          <a:p>
            <a:endParaRPr lang="sl-SI" dirty="0"/>
          </a:p>
          <a:p>
            <a:endParaRPr lang="sl-SI" dirty="0"/>
          </a:p>
          <a:p>
            <a:endParaRPr lang="sl-SI" dirty="0" smtClean="0"/>
          </a:p>
        </p:txBody>
      </p:sp>
      <p:cxnSp>
        <p:nvCxnSpPr>
          <p:cNvPr id="5" name="Raven povezovalnik 4"/>
          <p:cNvCxnSpPr/>
          <p:nvPr/>
        </p:nvCxnSpPr>
        <p:spPr>
          <a:xfrm>
            <a:off x="2430270" y="4134946"/>
            <a:ext cx="605118" cy="57822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" name="Raven povezovalnik 5"/>
          <p:cNvCxnSpPr/>
          <p:nvPr/>
        </p:nvCxnSpPr>
        <p:spPr>
          <a:xfrm flipV="1">
            <a:off x="2521323" y="4075416"/>
            <a:ext cx="558054" cy="63775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411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46816"/>
          </a:xfrm>
        </p:spPr>
        <p:txBody>
          <a:bodyPr/>
          <a:lstStyle/>
          <a:p>
            <a:pPr algn="ctr"/>
            <a:r>
              <a:rPr lang="sl-SI" b="1" dirty="0" smtClean="0"/>
              <a:t>Razčlenjevanje pri  množenju in deljenju</a:t>
            </a:r>
            <a:endParaRPr lang="sl-SI" b="1" dirty="0"/>
          </a:p>
        </p:txBody>
      </p:sp>
      <p:sp>
        <p:nvSpPr>
          <p:cNvPr id="4" name="Označba mesta vsebine 3"/>
          <p:cNvSpPr>
            <a:spLocks noGrp="1"/>
          </p:cNvSpPr>
          <p:nvPr>
            <p:ph idx="1"/>
          </p:nvPr>
        </p:nvSpPr>
        <p:spPr>
          <a:xfrm>
            <a:off x="838200" y="1411941"/>
            <a:ext cx="10515600" cy="476502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l-SI" dirty="0" smtClean="0">
                <a:solidFill>
                  <a:srgbClr val="FF0000"/>
                </a:solidFill>
              </a:rPr>
              <a:t>MNOŽENJE</a:t>
            </a:r>
          </a:p>
          <a:p>
            <a:pPr marL="0" indent="0">
              <a:buNone/>
            </a:pPr>
            <a:r>
              <a:rPr lang="sl-SI" dirty="0" smtClean="0"/>
              <a:t>18 ∙ 5 = 90</a:t>
            </a:r>
          </a:p>
          <a:p>
            <a:pPr marL="0" indent="0">
              <a:buNone/>
            </a:pPr>
            <a:r>
              <a:rPr lang="sl-SI" dirty="0" smtClean="0"/>
              <a:t>Za lažje računanje lahko število 18 </a:t>
            </a:r>
            <a:r>
              <a:rPr lang="sl-SI" dirty="0" smtClean="0">
                <a:solidFill>
                  <a:srgbClr val="FF0000"/>
                </a:solidFill>
              </a:rPr>
              <a:t>razčlenimo</a:t>
            </a:r>
            <a:r>
              <a:rPr lang="sl-SI" dirty="0" smtClean="0"/>
              <a:t>  na 10 in 8.</a:t>
            </a:r>
          </a:p>
          <a:p>
            <a:pPr marL="0" indent="0">
              <a:buNone/>
            </a:pPr>
            <a:r>
              <a:rPr lang="sl-SI" dirty="0" smtClean="0"/>
              <a:t>18 ∙ 5 =  10 ∙ 5 + 8 ∙5 = 50 + 40 = 90</a:t>
            </a:r>
          </a:p>
          <a:p>
            <a:pPr marL="0" indent="0">
              <a:buNone/>
            </a:pPr>
            <a:r>
              <a:rPr lang="sl-SI" dirty="0"/>
              <a:t>a</a:t>
            </a:r>
            <a:r>
              <a:rPr lang="sl-SI" dirty="0" smtClean="0"/>
              <a:t>li  zapišemo število 18, kot razliko 20 -2</a:t>
            </a:r>
          </a:p>
          <a:p>
            <a:pPr marL="0" indent="0">
              <a:buNone/>
            </a:pPr>
            <a:r>
              <a:rPr lang="sl-SI" dirty="0" smtClean="0"/>
              <a:t>18 ∙ 5 = 20 ∙ 5 – 2 ∙ 5 = 100 – 10 = 90</a:t>
            </a:r>
          </a:p>
          <a:p>
            <a:pPr marL="0" indent="0">
              <a:buNone/>
            </a:pPr>
            <a:r>
              <a:rPr lang="sl-SI" dirty="0" smtClean="0">
                <a:solidFill>
                  <a:srgbClr val="FF0000"/>
                </a:solidFill>
              </a:rPr>
              <a:t>Deljenje</a:t>
            </a:r>
          </a:p>
          <a:p>
            <a:pPr marL="0" indent="0">
              <a:buNone/>
            </a:pPr>
            <a:r>
              <a:rPr lang="sl-SI" dirty="0" smtClean="0"/>
              <a:t>36 : 3  = 12 </a:t>
            </a:r>
          </a:p>
          <a:p>
            <a:pPr marL="0" indent="0">
              <a:buNone/>
            </a:pPr>
            <a:r>
              <a:rPr lang="sl-SI" dirty="0" smtClean="0"/>
              <a:t>Število 36 </a:t>
            </a:r>
            <a:r>
              <a:rPr lang="sl-SI" dirty="0" smtClean="0">
                <a:solidFill>
                  <a:srgbClr val="FF0000"/>
                </a:solidFill>
              </a:rPr>
              <a:t>razčlenimo</a:t>
            </a:r>
            <a:r>
              <a:rPr lang="sl-SI" dirty="0" smtClean="0"/>
              <a:t> na 30 in 6</a:t>
            </a:r>
          </a:p>
          <a:p>
            <a:pPr marL="0" indent="0">
              <a:buNone/>
            </a:pPr>
            <a:r>
              <a:rPr lang="sl-SI" dirty="0" smtClean="0"/>
              <a:t>36 : 3 = 30 : 3 + 6 : 3 = 10 + 2 = 12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25678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Utrjevanje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l-SI" dirty="0" smtClean="0"/>
              <a:t>Za utrjevanje reši v DZ naloge, s katerimi boš utrdil, kar si ponovil s </a:t>
            </a:r>
            <a:r>
              <a:rPr lang="sl-SI" smtClean="0"/>
              <a:t>pomočjo PPT.</a:t>
            </a:r>
            <a:endParaRPr lang="sl-SI" dirty="0" smtClean="0"/>
          </a:p>
          <a:p>
            <a:pPr marL="0" indent="0">
              <a:buNone/>
            </a:pPr>
            <a:r>
              <a:rPr lang="sl-SI" dirty="0"/>
              <a:t>s</a:t>
            </a:r>
            <a:r>
              <a:rPr lang="sl-SI" dirty="0" smtClean="0"/>
              <a:t>tr. 22 - 1.,2.;</a:t>
            </a:r>
          </a:p>
          <a:p>
            <a:pPr marL="0" indent="0">
              <a:buNone/>
            </a:pPr>
            <a:r>
              <a:rPr lang="sl-SI" dirty="0" smtClean="0"/>
              <a:t>str. 23 - 3.,4; </a:t>
            </a:r>
          </a:p>
          <a:p>
            <a:pPr marL="0" indent="0">
              <a:buNone/>
            </a:pPr>
            <a:r>
              <a:rPr lang="sl-SI" dirty="0" smtClean="0"/>
              <a:t>str. 24 – 1.,2.; </a:t>
            </a:r>
          </a:p>
          <a:p>
            <a:pPr marL="0" indent="0">
              <a:buNone/>
            </a:pPr>
            <a:r>
              <a:rPr lang="sl-SI" dirty="0" smtClean="0"/>
              <a:t>str. 25 – 3.; </a:t>
            </a:r>
          </a:p>
          <a:p>
            <a:pPr marL="0" indent="0">
              <a:buNone/>
            </a:pPr>
            <a:r>
              <a:rPr lang="sl-SI" dirty="0" smtClean="0"/>
              <a:t>str. 26 – 4.; </a:t>
            </a:r>
          </a:p>
          <a:p>
            <a:pPr marL="0" indent="0">
              <a:buNone/>
            </a:pPr>
            <a:r>
              <a:rPr lang="sl-SI" dirty="0" smtClean="0"/>
              <a:t>str. 27. – 7; </a:t>
            </a:r>
          </a:p>
          <a:p>
            <a:pPr marL="0" indent="0">
              <a:buNone/>
            </a:pPr>
            <a:r>
              <a:rPr lang="sl-SI" dirty="0" smtClean="0"/>
              <a:t>str. 28 – 2.; </a:t>
            </a:r>
          </a:p>
          <a:p>
            <a:pPr marL="0" indent="0">
              <a:buNone/>
            </a:pPr>
            <a:r>
              <a:rPr lang="sl-SI" dirty="0" smtClean="0"/>
              <a:t>str. 29.- 5.; </a:t>
            </a:r>
          </a:p>
          <a:p>
            <a:pPr marL="0" indent="0">
              <a:buNone/>
            </a:pPr>
            <a:r>
              <a:rPr lang="sl-SI" dirty="0" smtClean="0"/>
              <a:t>str. 30 – 7.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97498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460</Words>
  <Application>Microsoft Office PowerPoint</Application>
  <PresentationFormat>Širokozaslonsko</PresentationFormat>
  <Paragraphs>67</Paragraphs>
  <Slides>7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Officeova tema</vt:lpstr>
      <vt:lpstr>PowerPointova predstavitev</vt:lpstr>
      <vt:lpstr>Seštevanje</vt:lpstr>
      <vt:lpstr>Odštevanje</vt:lpstr>
      <vt:lpstr>Množenje</vt:lpstr>
      <vt:lpstr>Deljenje</vt:lpstr>
      <vt:lpstr>Razčlenjevanje pri  množenju in deljenju</vt:lpstr>
      <vt:lpstr>Utrjevanje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Uporabnik</dc:creator>
  <cp:lastModifiedBy>Uporabnik</cp:lastModifiedBy>
  <cp:revision>13</cp:revision>
  <dcterms:created xsi:type="dcterms:W3CDTF">2020-05-20T10:23:54Z</dcterms:created>
  <dcterms:modified xsi:type="dcterms:W3CDTF">2020-05-20T12:55:12Z</dcterms:modified>
</cp:coreProperties>
</file>