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2" r:id="rId3"/>
    <p:sldId id="264" r:id="rId4"/>
    <p:sldId id="257" r:id="rId5"/>
    <p:sldId id="273" r:id="rId6"/>
    <p:sldId id="260" r:id="rId7"/>
    <p:sldId id="265" r:id="rId8"/>
    <p:sldId id="258" r:id="rId9"/>
    <p:sldId id="266" r:id="rId10"/>
    <p:sldId id="261" r:id="rId11"/>
    <p:sldId id="268" r:id="rId12"/>
    <p:sldId id="274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porabnik" initials="U" lastIdx="1" clrIdx="0">
    <p:extLst>
      <p:ext uri="{19B8F6BF-5375-455C-9EA6-DF929625EA0E}">
        <p15:presenceInfo xmlns:p15="http://schemas.microsoft.com/office/powerpoint/2012/main" userId="Uporabni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CC6600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BC60A4-7773-40CB-AEC8-984233A64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90A1C5A-C85A-45FF-97B9-C918A41A2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415AD34-9D5A-4F64-BC8B-120E94B36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4B9D-4596-4129-90D9-8CB3F8766D63}" type="datetimeFigureOut">
              <a:rPr lang="sl-SI" smtClean="0"/>
              <a:t>3.5.2020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496D303-305F-40A7-9AD0-2999EBF05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F6AA0C0-A019-4BE2-A18C-CF120D46D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CF37D-6303-414B-80E1-86BB25FB4A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3403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ED5B75-474C-481A-B68B-2384910D5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83C8E0F-C1CE-435D-9188-16B6BE994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DEF538A-64DE-4461-9D0F-83C4A2E13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4B9D-4596-4129-90D9-8CB3F8766D63}" type="datetimeFigureOut">
              <a:rPr lang="sl-SI" smtClean="0"/>
              <a:t>3.5.2020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FEDDA2D-3580-41D4-928E-5120834B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5874C45-7DB8-4E90-A38B-DB69F22C8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CF37D-6303-414B-80E1-86BB25FB4A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426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977BD265-5C26-41AB-9BE7-03B90D24F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7D703F41-90A5-46FD-BA1B-90C7847CE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6928E73-A940-464F-BB8C-7F778D414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4B9D-4596-4129-90D9-8CB3F8766D63}" type="datetimeFigureOut">
              <a:rPr lang="sl-SI" smtClean="0"/>
              <a:t>3.5.2020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CEA5B4E-F7CB-4DB2-9619-50E11F33A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B60EDAB-FD97-4A09-844C-416329886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CF37D-6303-414B-80E1-86BB25FB4A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40199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01809E-197D-4991-9C69-A5C6CD6D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CB74733-5D26-46B1-830B-71CBC1717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CE4EBDB-82F1-4B9E-85FB-FC2169FFD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4B9D-4596-4129-90D9-8CB3F8766D63}" type="datetimeFigureOut">
              <a:rPr lang="sl-SI" smtClean="0"/>
              <a:t>3.5.2020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753F60D-64BE-4B80-9210-E17A162F6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BD2B0B5-7AD6-4877-8C42-F21512B86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CF37D-6303-414B-80E1-86BB25FB4A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4890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57D6A9-E81C-4DA8-B45F-F6DD69E72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AC85EEC-46D2-4094-8CE2-220CA9826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D45FA36-7FF2-41C6-BC4B-31360E07F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4B9D-4596-4129-90D9-8CB3F8766D63}" type="datetimeFigureOut">
              <a:rPr lang="sl-SI" smtClean="0"/>
              <a:t>3.5.2020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B313F33-E106-4BB3-8E98-7F59D3D73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F230FAC-ED4C-429C-9818-D2A640532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CF37D-6303-414B-80E1-86BB25FB4A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9295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53B58F-7214-4F83-A02A-E9B910BF5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32DE996-BEDF-4E5F-9F77-B5E1FD142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18DF008-460D-4471-B78D-5EB1227435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31EB176-BC55-4900-9CC5-0E631A7F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4B9D-4596-4129-90D9-8CB3F8766D63}" type="datetimeFigureOut">
              <a:rPr lang="sl-SI" smtClean="0"/>
              <a:t>3.5.2020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2C3A35F-49D7-4062-9A26-C1A1AE496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F4F976E-5EC4-44DC-874D-A015B96A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CF37D-6303-414B-80E1-86BB25FB4A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50288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47AC26-0CFA-43C9-B87E-DA800C7D8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8FCF9E2-F9FD-401A-B7C2-895D14CEC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0FE90A1-57C1-4F65-9CD7-44C8E012F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2EFD7220-F8FE-49A1-9A6B-B99928BBC8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9CA0BEEB-6AC0-4277-A238-A012B21DE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32F5B64D-5386-4667-A3EC-873906819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4B9D-4596-4129-90D9-8CB3F8766D63}" type="datetimeFigureOut">
              <a:rPr lang="sl-SI" smtClean="0"/>
              <a:t>3.5.2020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DD1C65B1-A3E4-42CA-8FB9-4ED74C73A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A837CD4-8477-4697-A9FC-858648421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CF37D-6303-414B-80E1-86BB25FB4A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9092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55A698-3E9D-48FD-8D6C-74C12A63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461D9BB1-F8EA-4C32-A94D-E93E7915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4B9D-4596-4129-90D9-8CB3F8766D63}" type="datetimeFigureOut">
              <a:rPr lang="sl-SI" smtClean="0"/>
              <a:t>3.5.2020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D0350257-7794-4922-B620-92A059755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29B4E2E-7C57-4197-BBEA-440CCB488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CF37D-6303-414B-80E1-86BB25FB4A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235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3E70E004-A68D-45F8-92E3-A69728D7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4B9D-4596-4129-90D9-8CB3F8766D63}" type="datetimeFigureOut">
              <a:rPr lang="sl-SI" smtClean="0"/>
              <a:t>3.5.2020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D3A5802E-8309-451E-9CEF-725BDCAF5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15A7C87C-EBBC-4339-9C17-92B32485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CF37D-6303-414B-80E1-86BB25FB4A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2846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F34BCB-6C0F-4213-8695-73BF3CD45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436626A-084F-4CC3-8B3B-53CA13559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90F9C9F-BA2E-4AA8-BD0A-341C96284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08094F9-4AF7-4D80-A1A1-9BBA5BC6F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4B9D-4596-4129-90D9-8CB3F8766D63}" type="datetimeFigureOut">
              <a:rPr lang="sl-SI" smtClean="0"/>
              <a:t>3.5.2020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7E8FA6F-6957-43E2-8132-FAB0614B2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59F2869-F2FF-46AE-BA8F-9F835EFB4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CF37D-6303-414B-80E1-86BB25FB4A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5089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8F52DD-8C7F-456D-9F37-F517DEA15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B6999A93-4EBB-41F9-A654-E4C82ADB20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A84D00A-B010-4BD8-B139-2C4E14D6E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3510F4E4-0D91-4A69-B42D-DBDF130B1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24B9D-4596-4129-90D9-8CB3F8766D63}" type="datetimeFigureOut">
              <a:rPr lang="sl-SI" smtClean="0"/>
              <a:t>3.5.2020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F340F5A-94E1-4536-9E69-ADE918A67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C640872-E36F-40AB-A23C-7F376F198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CF37D-6303-414B-80E1-86BB25FB4A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77269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7DC88F35-86CE-4412-A290-10EE96F4F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CBCFA4E-574B-483D-A57F-1A9C2A43D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614F5D2-4E79-401D-B9D8-25D9534B9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24B9D-4596-4129-90D9-8CB3F8766D63}" type="datetimeFigureOut">
              <a:rPr lang="sl-SI" smtClean="0"/>
              <a:t>3.5.2020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3300AB2-9F34-491D-9121-9F10803C2D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1E684B7-E117-4B64-9D32-E22D2B3202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CF37D-6303-414B-80E1-86BB25FB4AA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334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9.jpg"/><Relationship Id="rId17" Type="http://schemas.openxmlformats.org/officeDocument/2006/relationships/image" Target="../media/image14.png"/><Relationship Id="rId2" Type="http://schemas.openxmlformats.org/officeDocument/2006/relationships/audio" Target="../media/media1.m4a"/><Relationship Id="rId16" Type="http://schemas.openxmlformats.org/officeDocument/2006/relationships/image" Target="../media/image13.jpg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12.gif"/><Relationship Id="rId10" Type="http://schemas.openxmlformats.org/officeDocument/2006/relationships/image" Target="../media/image7.jpeg"/><Relationship Id="rId4" Type="http://schemas.openxmlformats.org/officeDocument/2006/relationships/image" Target="../media/image1.jpg"/><Relationship Id="rId9" Type="http://schemas.openxmlformats.org/officeDocument/2006/relationships/image" Target="../media/image6.jpeg"/><Relationship Id="rId1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4.pn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png"/><Relationship Id="rId11" Type="http://schemas.openxmlformats.org/officeDocument/2006/relationships/image" Target="../media/image25.jp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4.pn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4.pn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lika 20">
            <a:extLst>
              <a:ext uri="{FF2B5EF4-FFF2-40B4-BE49-F238E27FC236}">
                <a16:creationId xmlns:a16="http://schemas.microsoft.com/office/drawing/2014/main" id="{A723C5A0-CA3D-4417-9FA8-5BE596437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971" y="4512640"/>
            <a:ext cx="2284759" cy="2314822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0BBBECE-6FB4-4707-8F11-F301FB35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167"/>
          </a:xfrm>
        </p:spPr>
        <p:txBody>
          <a:bodyPr/>
          <a:lstStyle/>
          <a:p>
            <a:r>
              <a:rPr lang="sl-SI" dirty="0"/>
              <a:t>ŽIVALI 1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4948323-4502-4CFE-8C4E-6214FE337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6018"/>
            <a:ext cx="7061616" cy="497850"/>
          </a:xfrm>
        </p:spPr>
        <p:txBody>
          <a:bodyPr>
            <a:normAutofit fontScale="92500"/>
          </a:bodyPr>
          <a:lstStyle/>
          <a:p>
            <a:r>
              <a:rPr lang="sl-SI" dirty="0"/>
              <a:t>POIMENUJ ŽIVALI IN JIH POSKUŠAJ RAZVRSTITI.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11353E9-ED33-4AD1-9D0D-50FA7D14389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499" y="3590317"/>
            <a:ext cx="1868961" cy="2116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Povezana slika">
            <a:extLst>
              <a:ext uri="{FF2B5EF4-FFF2-40B4-BE49-F238E27FC236}">
                <a16:creationId xmlns:a16="http://schemas.microsoft.com/office/drawing/2014/main" id="{2AC2A28A-A9A4-4261-B773-02029BC2248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944" y="1997863"/>
            <a:ext cx="2286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 descr="Rezultat iskanja slik za kobilica">
            <a:extLst>
              <a:ext uri="{FF2B5EF4-FFF2-40B4-BE49-F238E27FC236}">
                <a16:creationId xmlns:a16="http://schemas.microsoft.com/office/drawing/2014/main" id="{567036B2-9EF6-4C9B-B2C4-C62FB08A266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360" y="1785098"/>
            <a:ext cx="1943100" cy="146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 descr="Rezultat iskanja slik za metulj">
            <a:extLst>
              <a:ext uri="{FF2B5EF4-FFF2-40B4-BE49-F238E27FC236}">
                <a16:creationId xmlns:a16="http://schemas.microsoft.com/office/drawing/2014/main" id="{3B064884-DE1E-44FC-8BF1-A3F681C9852A}"/>
              </a:ext>
            </a:extLst>
          </p:cNvPr>
          <p:cNvPicPr/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252" y="1871647"/>
            <a:ext cx="2209800" cy="147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lika 11" descr="Povezana slika">
            <a:extLst>
              <a:ext uri="{FF2B5EF4-FFF2-40B4-BE49-F238E27FC236}">
                <a16:creationId xmlns:a16="http://schemas.microsoft.com/office/drawing/2014/main" id="{81FCB47F-17B5-42D7-86D4-F14A38692526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56" y="2410173"/>
            <a:ext cx="193548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Reja rac - nasveti za rejce • KupimProdam.si">
            <a:extLst>
              <a:ext uri="{FF2B5EF4-FFF2-40B4-BE49-F238E27FC236}">
                <a16:creationId xmlns:a16="http://schemas.microsoft.com/office/drawing/2014/main" id="{9F8CCC4F-27A1-4A49-86C4-46B30AC7F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" t="10312" b="15191"/>
          <a:stretch/>
        </p:blipFill>
        <p:spPr bwMode="auto">
          <a:xfrm>
            <a:off x="8076171" y="339656"/>
            <a:ext cx="2461260" cy="129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čji pastir – Ventilator besed">
            <a:extLst>
              <a:ext uri="{FF2B5EF4-FFF2-40B4-BE49-F238E27FC236}">
                <a16:creationId xmlns:a16="http://schemas.microsoft.com/office/drawing/2014/main" id="{F0C1609B-7318-49EC-B5A0-DA1AB2DCC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609" y="2381750"/>
            <a:ext cx="1891042" cy="200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8F0563F1-7AA0-4C6D-B2E8-090ABB64BDE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3"/>
          <a:stretch/>
        </p:blipFill>
        <p:spPr>
          <a:xfrm>
            <a:off x="9845699" y="3539702"/>
            <a:ext cx="2033353" cy="1004576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492825E3-9F18-45D5-809C-8691A91AE1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25" y="4041664"/>
            <a:ext cx="1741388" cy="2619997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D6B154EA-4AE8-4E6B-A19B-51C0FA96D3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089" y="4828209"/>
            <a:ext cx="1690135" cy="1690135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B880B599-1C1E-4ACE-9833-359C5C519C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075" y="5887162"/>
            <a:ext cx="793670" cy="81166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5513B15-1318-43B6-914F-30BFA6509C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85" y="4385561"/>
            <a:ext cx="2382654" cy="1907435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F8C97A6C-24BB-4A4B-AD45-643A111CB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86400" y="307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27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36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37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499A2898-70A5-4020-B15C-044FBEF8D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98" y="302846"/>
            <a:ext cx="7861110" cy="5690313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7F30A07-343D-455B-ACA2-B38462C8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135" y="302846"/>
            <a:ext cx="2563318" cy="897217"/>
          </a:xfrm>
          <a:noFill/>
          <a:ln w="28575">
            <a:noFill/>
          </a:ln>
        </p:spPr>
        <p:txBody>
          <a:bodyPr/>
          <a:lstStyle/>
          <a:p>
            <a:pPr algn="ctr"/>
            <a:r>
              <a:rPr lang="sl-SI" b="1" dirty="0"/>
              <a:t>KMETIJA</a:t>
            </a:r>
            <a:r>
              <a:rPr lang="sl-SI" dirty="0"/>
              <a:t> </a:t>
            </a:r>
          </a:p>
        </p:txBody>
      </p:sp>
      <p:pic>
        <p:nvPicPr>
          <p:cNvPr id="4" name="Picture 2" descr="C:\Users\Gregor\Desktop\Bravo\Originali\Vodniki za starše ...">
            <a:extLst>
              <a:ext uri="{FF2B5EF4-FFF2-40B4-BE49-F238E27FC236}">
                <a16:creationId xmlns:a16="http://schemas.microsoft.com/office/drawing/2014/main" id="{9CAFA38F-3217-47AC-A564-62BC8031E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4699">
            <a:off x="657943" y="5938836"/>
            <a:ext cx="644979" cy="647859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8E342DFF-5340-4291-97B3-AADD46CA0005}"/>
              </a:ext>
            </a:extLst>
          </p:cNvPr>
          <p:cNvSpPr txBox="1"/>
          <p:nvPr/>
        </p:nvSpPr>
        <p:spPr>
          <a:xfrm>
            <a:off x="1860796" y="5970378"/>
            <a:ext cx="7547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NAPIŠI: </a:t>
            </a:r>
            <a:r>
              <a:rPr lang="sl-SI" sz="3200" dirty="0"/>
              <a:t>DOMAČE ŽIVALI ŽIVJO NA KMETIJI.</a:t>
            </a:r>
          </a:p>
        </p:txBody>
      </p:sp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id="{A68B11EE-E60E-483B-A42A-AD1C449C7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5086" y="1622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1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AA6D8C2C-2B36-44B3-A612-63ADB0F9B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16" y="619958"/>
            <a:ext cx="1680148" cy="1325563"/>
          </a:xfrm>
        </p:spPr>
        <p:txBody>
          <a:bodyPr/>
          <a:lstStyle/>
          <a:p>
            <a:r>
              <a:rPr lang="sl-SI" dirty="0"/>
              <a:t>KRAVA</a:t>
            </a:r>
          </a:p>
        </p:txBody>
      </p:sp>
      <p:graphicFrame>
        <p:nvGraphicFramePr>
          <p:cNvPr id="5" name="Predmet 4">
            <a:extLst>
              <a:ext uri="{FF2B5EF4-FFF2-40B4-BE49-F238E27FC236}">
                <a16:creationId xmlns:a16="http://schemas.microsoft.com/office/drawing/2014/main" id="{E3D450E4-F5F7-4A6F-B3E2-1B812664F7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1462305"/>
              </p:ext>
            </p:extLst>
          </p:nvPr>
        </p:nvGraphicFramePr>
        <p:xfrm>
          <a:off x="3057099" y="394565"/>
          <a:ext cx="8862216" cy="6268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Bitna slika" r:id="rId3" imgW="9144000" imgH="6467400" progId="Paint.Picture">
                  <p:embed/>
                </p:oleObj>
              </mc:Choice>
              <mc:Fallback>
                <p:oleObj name="Bitna slika" r:id="rId3" imgW="9144000" imgH="64674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57099" y="394565"/>
                        <a:ext cx="8862216" cy="6268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1263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8478B4-FB4F-4996-91F9-6C3AFEF4D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023" y="1468164"/>
            <a:ext cx="1455295" cy="1325563"/>
          </a:xfrm>
        </p:spPr>
        <p:txBody>
          <a:bodyPr/>
          <a:lstStyle/>
          <a:p>
            <a:r>
              <a:rPr lang="sl-SI" dirty="0"/>
              <a:t>KONJ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041CA93-9F77-4781-AE9C-A4520DFEE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8"/>
          <a:stretch/>
        </p:blipFill>
        <p:spPr>
          <a:xfrm>
            <a:off x="4010208" y="182562"/>
            <a:ext cx="7295858" cy="6492875"/>
          </a:xfrm>
          <a:prstGeom prst="rect">
            <a:avLst/>
          </a:prstGeom>
          <a:ln w="19050">
            <a:solidFill>
              <a:srgbClr val="002060">
                <a:alpha val="99000"/>
              </a:srgbClr>
            </a:solidFill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324B8D7-93F9-49A7-95E3-8DB6CBFA0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3" y="4064273"/>
            <a:ext cx="3676819" cy="2611164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983130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668096E-7B6D-496D-B080-A196D0318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22" y="2857760"/>
            <a:ext cx="6130978" cy="3635115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180C15D-810D-4520-BBF5-F41BA50AC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200" dirty="0"/>
              <a:t>V ZVEZEK NAPIŠI NASLOV:   </a:t>
            </a:r>
            <a:r>
              <a:rPr lang="sl-SI" b="1" dirty="0">
                <a:solidFill>
                  <a:schemeClr val="accent1"/>
                </a:solidFill>
              </a:rPr>
              <a:t>ŽIVALI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5E98DD8-2DE9-4CA4-91BE-097A8A764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12" y="1825625"/>
            <a:ext cx="10993788" cy="4667250"/>
          </a:xfrm>
        </p:spPr>
        <p:txBody>
          <a:bodyPr/>
          <a:lstStyle/>
          <a:p>
            <a:r>
              <a:rPr lang="sl-SI" dirty="0"/>
              <a:t>NARIŠI ŽIVAL, KI ŽIVI V </a:t>
            </a:r>
            <a:r>
              <a:rPr lang="sl-SI" dirty="0">
                <a:solidFill>
                  <a:srgbClr val="00B050"/>
                </a:solidFill>
              </a:rPr>
              <a:t>GOZDU</a:t>
            </a:r>
            <a:r>
              <a:rPr lang="sl-SI" dirty="0"/>
              <a:t>. ZIMO PREDREMLJE IN SPOMLADI SKOTI MLADIČKE.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sz="3600" dirty="0">
                <a:solidFill>
                  <a:srgbClr val="00B050"/>
                </a:solidFill>
              </a:rPr>
              <a:t>KDO JE TISTI SLADKOSNED,</a:t>
            </a:r>
            <a:br>
              <a:rPr lang="sl-SI" sz="3600" dirty="0">
                <a:solidFill>
                  <a:srgbClr val="00B050"/>
                </a:solidFill>
              </a:rPr>
            </a:br>
            <a:r>
              <a:rPr lang="sl-SI" sz="3600" dirty="0">
                <a:solidFill>
                  <a:srgbClr val="00B050"/>
                </a:solidFill>
              </a:rPr>
              <a:t>KI ČEBELAM KRADE MED?</a:t>
            </a:r>
            <a:br>
              <a:rPr lang="sl-SI" sz="3600" dirty="0">
                <a:solidFill>
                  <a:srgbClr val="00B050"/>
                </a:solidFill>
              </a:rPr>
            </a:br>
            <a:r>
              <a:rPr lang="sl-SI" sz="3600" dirty="0">
                <a:solidFill>
                  <a:srgbClr val="00B050"/>
                </a:solidFill>
              </a:rPr>
              <a:t>VELIK JE IN VES KOSMAT.</a:t>
            </a:r>
            <a:br>
              <a:rPr lang="sl-SI" sz="3600" dirty="0">
                <a:solidFill>
                  <a:srgbClr val="00B050"/>
                </a:solidFill>
              </a:rPr>
            </a:br>
            <a:r>
              <a:rPr lang="sl-SI" sz="3600" dirty="0">
                <a:solidFill>
                  <a:srgbClr val="00B050"/>
                </a:solidFill>
              </a:rPr>
              <a:t>V BRLOG PA HODI SPAT.</a:t>
            </a:r>
          </a:p>
          <a:p>
            <a:pPr marL="0" indent="0">
              <a:buNone/>
            </a:pPr>
            <a:endParaRPr lang="sl-SI" sz="3600" dirty="0">
              <a:solidFill>
                <a:srgbClr val="00B050"/>
              </a:solidFill>
            </a:endParaRPr>
          </a:p>
          <a:p>
            <a:r>
              <a:rPr lang="sl-SI" sz="2400" dirty="0"/>
              <a:t>NAPIŠI</a:t>
            </a:r>
            <a:r>
              <a:rPr lang="sl-SI" sz="2000" dirty="0"/>
              <a:t>: </a:t>
            </a:r>
            <a:r>
              <a:rPr lang="sl-SI" sz="3200" dirty="0"/>
              <a:t>MEDVED ŽIVI V GOZDU.</a:t>
            </a:r>
            <a:endParaRPr lang="sl-SI" dirty="0"/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FA0B34A1-365D-4C92-ACED-391B82A6D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8713" y="230188"/>
            <a:ext cx="609600" cy="609600"/>
          </a:xfrm>
          <a:prstGeom prst="rect">
            <a:avLst/>
          </a:prstGeom>
        </p:spPr>
      </p:pic>
      <p:pic>
        <p:nvPicPr>
          <p:cNvPr id="2050" name="Picture 2" descr="C:\Users\Gregor\Desktop\Bravo\Originali\Vodniki za starše ...">
            <a:extLst>
              <a:ext uri="{FF2B5EF4-FFF2-40B4-BE49-F238E27FC236}">
                <a16:creationId xmlns:a16="http://schemas.microsoft.com/office/drawing/2014/main" id="{27A96829-51C8-48FA-9578-F5CADD9E4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59" y="5532230"/>
            <a:ext cx="956375" cy="96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38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EFE25B-B810-4DD8-BF36-CD4F7769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4" y="159027"/>
            <a:ext cx="2972180" cy="6415228"/>
          </a:xfrm>
        </p:spPr>
        <p:txBody>
          <a:bodyPr>
            <a:normAutofit/>
          </a:bodyPr>
          <a:lstStyle/>
          <a:p>
            <a:r>
              <a:rPr lang="sl-SI" sz="3200" dirty="0"/>
              <a:t>V </a:t>
            </a:r>
            <a:r>
              <a:rPr lang="sl-SI" sz="3200" dirty="0">
                <a:solidFill>
                  <a:srgbClr val="00B050"/>
                </a:solidFill>
              </a:rPr>
              <a:t>GOZDU</a:t>
            </a:r>
            <a:r>
              <a:rPr lang="sl-SI" sz="3200" dirty="0"/>
              <a:t> ŠE ŽIVIJO: </a:t>
            </a:r>
            <a:br>
              <a:rPr lang="sl-SI" sz="3200" dirty="0"/>
            </a:br>
            <a:br>
              <a:rPr lang="sl-SI" sz="3200" dirty="0"/>
            </a:br>
            <a:r>
              <a:rPr lang="sl-SI" sz="3200" dirty="0"/>
              <a:t>- PTICE</a:t>
            </a:r>
            <a:br>
              <a:rPr lang="sl-SI" sz="3200" dirty="0"/>
            </a:br>
            <a:br>
              <a:rPr lang="sl-SI" sz="3200" dirty="0"/>
            </a:br>
            <a:r>
              <a:rPr lang="sl-SI" sz="3200" dirty="0"/>
              <a:t>- LISICA</a:t>
            </a:r>
            <a:br>
              <a:rPr lang="sl-SI" sz="3200" dirty="0"/>
            </a:br>
            <a:br>
              <a:rPr lang="sl-SI" sz="3200" dirty="0"/>
            </a:br>
            <a:r>
              <a:rPr lang="sl-SI" sz="3200" dirty="0"/>
              <a:t>- JELEN IN SRNA</a:t>
            </a:r>
            <a:br>
              <a:rPr lang="sl-SI" sz="3200" dirty="0"/>
            </a:br>
            <a:br>
              <a:rPr lang="sl-SI" sz="3200" dirty="0"/>
            </a:br>
            <a:r>
              <a:rPr lang="sl-SI" sz="3200" dirty="0"/>
              <a:t>- VOLK</a:t>
            </a:r>
            <a:br>
              <a:rPr lang="sl-SI" sz="3200" dirty="0"/>
            </a:br>
            <a:br>
              <a:rPr lang="sl-SI" sz="3200" dirty="0"/>
            </a:br>
            <a:r>
              <a:rPr lang="sl-SI" sz="3200" dirty="0"/>
              <a:t>- JEŽ</a:t>
            </a:r>
            <a:br>
              <a:rPr lang="sl-SI" sz="3200" dirty="0"/>
            </a:br>
            <a:br>
              <a:rPr lang="sl-SI" sz="3200" dirty="0"/>
            </a:br>
            <a:r>
              <a:rPr lang="sl-SI" sz="3200" dirty="0"/>
              <a:t>- VEVERICA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3163D7E-2E9E-44DE-AC7B-FB2A860014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0"/>
          <a:stretch/>
        </p:blipFill>
        <p:spPr>
          <a:xfrm>
            <a:off x="3545172" y="283745"/>
            <a:ext cx="8375372" cy="6290509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6BEB3099-D83B-44FE-91AF-31E9917CFFC6}"/>
              </a:ext>
            </a:extLst>
          </p:cNvPr>
          <p:cNvSpPr txBox="1"/>
          <p:nvPr/>
        </p:nvSpPr>
        <p:spPr>
          <a:xfrm>
            <a:off x="9203849" y="6158755"/>
            <a:ext cx="2338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IN ŠE VELIKO DRUGIH ŽIVALI.</a:t>
            </a:r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6666B982-7AE0-4D42-8E5B-B0D7D9E2F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3154" y="3945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5000" r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7190A8-BD65-4809-BD8D-75754E0CD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/>
              <a:t>KATERE ŽIVALI ŽIVIJO NA </a:t>
            </a:r>
            <a:r>
              <a:rPr lang="sl-SI" b="1" dirty="0">
                <a:solidFill>
                  <a:srgbClr val="00B050"/>
                </a:solidFill>
              </a:rPr>
              <a:t>TRAVNIKU</a:t>
            </a:r>
            <a:r>
              <a:rPr lang="sl-SI" b="1" dirty="0"/>
              <a:t>?</a:t>
            </a:r>
            <a:br>
              <a:rPr lang="sl-SI" b="1" dirty="0"/>
            </a:br>
            <a:endParaRPr lang="sl-SI" b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C5772E2-DDBA-48BF-A8BC-F5C0883B5C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132" y="365125"/>
            <a:ext cx="2381250" cy="238125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2C64AEE-3A5B-4838-9BD7-47A80EF21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485" y="5760544"/>
            <a:ext cx="1401294" cy="922336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AD3D3D5E-D2F7-494D-802C-8F7BB70EEA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77045" y="5910803"/>
            <a:ext cx="1487617" cy="743373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5672B1D8-0F0F-4792-9398-FBEBB7CCB1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70" y="4953261"/>
            <a:ext cx="1924050" cy="1924050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08FDA27F-A9F2-4A32-8082-F1C453420B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5450">
            <a:off x="6124983" y="3025645"/>
            <a:ext cx="875665" cy="806706"/>
          </a:xfrm>
          <a:prstGeom prst="rect">
            <a:avLst/>
          </a:prstGeom>
        </p:spPr>
      </p:pic>
      <p:pic>
        <p:nvPicPr>
          <p:cNvPr id="36" name="Slika 35">
            <a:extLst>
              <a:ext uri="{FF2B5EF4-FFF2-40B4-BE49-F238E27FC236}">
                <a16:creationId xmlns:a16="http://schemas.microsoft.com/office/drawing/2014/main" id="{BE10B75E-2E37-439E-85EC-5A002D283A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780" flipH="1">
            <a:off x="10411318" y="121021"/>
            <a:ext cx="1670987" cy="1325563"/>
          </a:xfrm>
          <a:prstGeom prst="rect">
            <a:avLst/>
          </a:prstGeom>
        </p:spPr>
      </p:pic>
      <p:pic>
        <p:nvPicPr>
          <p:cNvPr id="38" name="Slika 37">
            <a:extLst>
              <a:ext uri="{FF2B5EF4-FFF2-40B4-BE49-F238E27FC236}">
                <a16:creationId xmlns:a16="http://schemas.microsoft.com/office/drawing/2014/main" id="{09549CAE-01FD-464F-B499-0243D164A9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" y="5667045"/>
            <a:ext cx="1710451" cy="967117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A81FCB1A-5562-4DE8-9877-5D9A6C731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67514" y="1250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8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790E01ED-50AA-4E10-B68F-4125F4B9E83A}"/>
              </a:ext>
            </a:extLst>
          </p:cNvPr>
          <p:cNvSpPr/>
          <p:nvPr/>
        </p:nvSpPr>
        <p:spPr>
          <a:xfrm>
            <a:off x="662609" y="384313"/>
            <a:ext cx="11329522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3600" dirty="0"/>
              <a:t>NARIŠI 3 </a:t>
            </a:r>
            <a:r>
              <a:rPr lang="sl-SI" sz="3600" dirty="0">
                <a:solidFill>
                  <a:srgbClr val="00B050"/>
                </a:solidFill>
              </a:rPr>
              <a:t>ŽUŽELKE</a:t>
            </a:r>
            <a:r>
              <a:rPr lang="sl-SI" sz="3600" dirty="0"/>
              <a:t>, KI ŽIVIJO NA </a:t>
            </a:r>
            <a:r>
              <a:rPr lang="sl-SI" sz="3600" dirty="0">
                <a:solidFill>
                  <a:srgbClr val="00B050"/>
                </a:solidFill>
              </a:rPr>
              <a:t>TRAVNIKU</a:t>
            </a:r>
            <a:r>
              <a:rPr lang="sl-SI" sz="3600" dirty="0"/>
              <a:t>: </a:t>
            </a:r>
          </a:p>
          <a:p>
            <a:endParaRPr lang="sl-SI" dirty="0"/>
          </a:p>
          <a:p>
            <a:endParaRPr lang="sl-SI" sz="1600" dirty="0">
              <a:solidFill>
                <a:schemeClr val="accent1"/>
              </a:solidFill>
            </a:endParaRPr>
          </a:p>
          <a:p>
            <a:r>
              <a:rPr lang="sl-SI" sz="2800" dirty="0">
                <a:solidFill>
                  <a:schemeClr val="accent1"/>
                </a:solidFill>
              </a:rPr>
              <a:t>BREZ VRVI, CELO BREZ ROK</a:t>
            </a:r>
          </a:p>
          <a:p>
            <a:r>
              <a:rPr lang="sl-SI" sz="2800" dirty="0">
                <a:solidFill>
                  <a:schemeClr val="accent1"/>
                </a:solidFill>
              </a:rPr>
              <a:t>SPLETA MEREŽE KROG IN KROG,</a:t>
            </a:r>
          </a:p>
          <a:p>
            <a:r>
              <a:rPr lang="sl-SI" sz="2800" dirty="0">
                <a:solidFill>
                  <a:schemeClr val="accent1"/>
                </a:solidFill>
              </a:rPr>
              <a:t>V NJIH ČEPI VES MIREN, TOG -</a:t>
            </a:r>
          </a:p>
          <a:p>
            <a:r>
              <a:rPr lang="sl-SI" sz="2800" dirty="0">
                <a:solidFill>
                  <a:schemeClr val="accent1"/>
                </a:solidFill>
              </a:rPr>
              <a:t>KDO JE MOJSTER DOLGONOG?</a:t>
            </a:r>
          </a:p>
          <a:p>
            <a:endParaRPr lang="sl-SI" dirty="0">
              <a:solidFill>
                <a:srgbClr val="FF0000"/>
              </a:solidFill>
            </a:endParaRPr>
          </a:p>
          <a:p>
            <a:pPr algn="r"/>
            <a:r>
              <a:rPr lang="sl-SI" sz="2800" dirty="0">
                <a:solidFill>
                  <a:srgbClr val="FF0000"/>
                </a:solidFill>
              </a:rPr>
              <a:t>RDEČA, ČRNO PIKASTA GOSPODIČNA,</a:t>
            </a:r>
          </a:p>
          <a:p>
            <a:pPr algn="r"/>
            <a:r>
              <a:rPr lang="sl-SI" sz="2800" dirty="0">
                <a:solidFill>
                  <a:srgbClr val="FF0000"/>
                </a:solidFill>
              </a:rPr>
              <a:t>MED HROŠČKI NAJLEPŠA,</a:t>
            </a:r>
          </a:p>
          <a:p>
            <a:pPr algn="r"/>
            <a:r>
              <a:rPr lang="sl-SI" sz="2800" dirty="0">
                <a:solidFill>
                  <a:srgbClr val="FF0000"/>
                </a:solidFill>
              </a:rPr>
              <a:t>NAJBOLJ MIČNA.</a:t>
            </a:r>
          </a:p>
          <a:p>
            <a:endParaRPr lang="sl-SI" dirty="0">
              <a:solidFill>
                <a:srgbClr val="CC6600"/>
              </a:solidFill>
            </a:endParaRPr>
          </a:p>
          <a:p>
            <a:endParaRPr lang="sl-SI" dirty="0">
              <a:solidFill>
                <a:srgbClr val="CC6600"/>
              </a:solidFill>
            </a:endParaRPr>
          </a:p>
          <a:p>
            <a:endParaRPr lang="sl-SI" dirty="0">
              <a:solidFill>
                <a:srgbClr val="CC6600"/>
              </a:solidFill>
            </a:endParaRPr>
          </a:p>
          <a:p>
            <a:r>
              <a:rPr lang="sl-SI" sz="2800" dirty="0">
                <a:solidFill>
                  <a:srgbClr val="CC6600"/>
                </a:solidFill>
              </a:rPr>
              <a:t>ČRN, RUMEN IN POŠTENO REJEN,</a:t>
            </a:r>
            <a:br>
              <a:rPr lang="sl-SI" sz="2800" dirty="0">
                <a:solidFill>
                  <a:srgbClr val="CC6600"/>
                </a:solidFill>
              </a:rPr>
            </a:br>
            <a:r>
              <a:rPr lang="sl-SI" sz="2800" dirty="0">
                <a:solidFill>
                  <a:srgbClr val="CC6600"/>
                </a:solidFill>
              </a:rPr>
              <a:t>POŠTENO KOSMAT, IMA ROŽICE RAD.</a:t>
            </a:r>
          </a:p>
          <a:p>
            <a:endParaRPr lang="sl-SI" dirty="0">
              <a:solidFill>
                <a:srgbClr val="CC6600"/>
              </a:solidFill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9518A9F4-9329-4CFB-A73D-226E48AE9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916" y="162371"/>
            <a:ext cx="3416976" cy="3266629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BAE9E84F-7936-4D19-9DA9-C45752CF8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112" y="5013176"/>
            <a:ext cx="2301609" cy="1696273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2635FD2C-DBBE-4386-B1FF-AFC7E8849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40" y="3429000"/>
            <a:ext cx="2046290" cy="2002894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2C4E6C4D-41DD-4EA8-B1F9-5DC897306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37623" y="3918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6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775690-7980-4963-9F11-B976551A6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64" y="290175"/>
            <a:ext cx="11063990" cy="998980"/>
          </a:xfrm>
          <a:solidFill>
            <a:srgbClr val="CCFF99"/>
          </a:solidFill>
        </p:spPr>
        <p:txBody>
          <a:bodyPr>
            <a:normAutofit/>
          </a:bodyPr>
          <a:lstStyle/>
          <a:p>
            <a:r>
              <a:rPr lang="sl-SI" b="1" dirty="0"/>
              <a:t>    KATERE ŽIVALI MISLIŠ, DA ŽIVIJO NA </a:t>
            </a:r>
            <a:r>
              <a:rPr lang="sl-SI" b="1" dirty="0">
                <a:solidFill>
                  <a:srgbClr val="00B050"/>
                </a:solidFill>
              </a:rPr>
              <a:t>VRTU</a:t>
            </a:r>
            <a:r>
              <a:rPr lang="sl-SI" b="1" dirty="0"/>
              <a:t>?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60D7AD9-36FA-4E54-9473-F8BB66420C81}"/>
              </a:ext>
            </a:extLst>
          </p:cNvPr>
          <p:cNvSpPr txBox="1"/>
          <p:nvPr/>
        </p:nvSpPr>
        <p:spPr>
          <a:xfrm>
            <a:off x="3732552" y="6106160"/>
            <a:ext cx="7015396" cy="461665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400" dirty="0"/>
              <a:t>ALI JIH LAHKO SREČAŠ TUDI V DRUGIH OKOLJIH?</a:t>
            </a:r>
          </a:p>
        </p:txBody>
      </p:sp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1A7D1A68-BF4D-4D07-932F-4F2C86CB6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2269" y="2359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4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214FD9-DC8D-4228-84FA-33DD3FEFC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38" y="179883"/>
            <a:ext cx="3059626" cy="6565692"/>
          </a:xfrm>
        </p:spPr>
        <p:txBody>
          <a:bodyPr>
            <a:normAutofit fontScale="90000"/>
          </a:bodyPr>
          <a:lstStyle/>
          <a:p>
            <a:r>
              <a:rPr lang="sl-SI" sz="3200" dirty="0"/>
              <a:t>OB ALI V </a:t>
            </a:r>
            <a:r>
              <a:rPr lang="sl-SI" sz="3200" b="1" dirty="0">
                <a:solidFill>
                  <a:srgbClr val="0070C0"/>
                </a:solidFill>
              </a:rPr>
              <a:t>VODI</a:t>
            </a:r>
            <a:r>
              <a:rPr lang="sl-SI" sz="3200" dirty="0"/>
              <a:t> ŽIVIJO: </a:t>
            </a:r>
            <a:br>
              <a:rPr lang="sl-SI" sz="3200" dirty="0"/>
            </a:br>
            <a:br>
              <a:rPr lang="sl-SI" sz="3200" dirty="0"/>
            </a:br>
            <a:r>
              <a:rPr lang="sl-SI" sz="3200" b="1" spc="170" dirty="0"/>
              <a:t>RACA </a:t>
            </a:r>
            <a:br>
              <a:rPr lang="sl-SI" sz="3200" b="1" spc="170" dirty="0"/>
            </a:br>
            <a:br>
              <a:rPr lang="sl-SI" sz="3200" b="1" spc="170" dirty="0"/>
            </a:br>
            <a:r>
              <a:rPr lang="sl-SI" sz="3200" b="1" spc="170" dirty="0"/>
              <a:t>ŽABA</a:t>
            </a:r>
            <a:br>
              <a:rPr lang="sl-SI" sz="3200" b="1" spc="170" dirty="0"/>
            </a:br>
            <a:br>
              <a:rPr lang="sl-SI" sz="3200" b="1" spc="170" dirty="0"/>
            </a:br>
            <a:r>
              <a:rPr lang="sl-SI" sz="3200" b="1" spc="170" dirty="0"/>
              <a:t>BOBER</a:t>
            </a:r>
            <a:br>
              <a:rPr lang="sl-SI" sz="3200" b="1" spc="170" dirty="0"/>
            </a:br>
            <a:br>
              <a:rPr lang="sl-SI" sz="3200" b="1" spc="170" dirty="0"/>
            </a:br>
            <a:r>
              <a:rPr lang="sl-SI" sz="3200" b="1" spc="170" dirty="0"/>
              <a:t>KAČJI PASTIR</a:t>
            </a:r>
            <a:br>
              <a:rPr lang="sl-SI" sz="3200" b="1" spc="170" dirty="0"/>
            </a:br>
            <a:br>
              <a:rPr lang="sl-SI" sz="3200" b="1" spc="170" dirty="0"/>
            </a:br>
            <a:r>
              <a:rPr lang="sl-SI" sz="3200" b="1" spc="170" dirty="0"/>
              <a:t>RIBA</a:t>
            </a:r>
            <a:br>
              <a:rPr lang="sl-SI" sz="3200" b="1" spc="170" dirty="0"/>
            </a:br>
            <a:br>
              <a:rPr lang="sl-SI" sz="3200" b="1" spc="170" dirty="0"/>
            </a:br>
            <a:r>
              <a:rPr lang="sl-SI" sz="3200" b="1" spc="170" dirty="0"/>
              <a:t>RAK</a:t>
            </a:r>
            <a:br>
              <a:rPr lang="sl-SI" sz="3200" b="1" spc="170" dirty="0"/>
            </a:br>
            <a:br>
              <a:rPr lang="sl-SI" sz="3200" b="1" spc="170" dirty="0"/>
            </a:br>
            <a:r>
              <a:rPr lang="sl-SI" sz="3200" b="1" spc="170" dirty="0"/>
              <a:t>ŽELVA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440946BD-1310-4874-8A5F-573D26196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5"/>
          <a:stretch/>
        </p:blipFill>
        <p:spPr>
          <a:xfrm>
            <a:off x="3346262" y="179883"/>
            <a:ext cx="8559100" cy="5930744"/>
          </a:xfr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F7A8DD19-79AB-4E6B-9C78-BF7655828692}"/>
              </a:ext>
            </a:extLst>
          </p:cNvPr>
          <p:cNvSpPr/>
          <p:nvPr/>
        </p:nvSpPr>
        <p:spPr>
          <a:xfrm>
            <a:off x="6260445" y="6222355"/>
            <a:ext cx="43907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800" dirty="0"/>
              <a:t>IN ŠE VELIKO DRUGIH ŽIVALI.</a:t>
            </a:r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6CFB56C0-2816-42C3-B383-5891B64FF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0770" y="1759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1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B9ED71-D1A3-4320-9E9E-399AC42D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27" y="470724"/>
            <a:ext cx="11089317" cy="1325563"/>
          </a:xfrm>
        </p:spPr>
        <p:txBody>
          <a:bodyPr>
            <a:normAutofit/>
          </a:bodyPr>
          <a:lstStyle/>
          <a:p>
            <a:r>
              <a:rPr lang="sl-SI" sz="3600" spc="150" dirty="0"/>
              <a:t>V ZVEZEK NARIŠI RIBNIK ALI REKO IN V NJEJ NARIŠI KAKŠNO ŽIVAL.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69F0DE0-5919-4460-AE68-3C13E19C8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28" y="2203553"/>
            <a:ext cx="5085168" cy="380896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A5FF525-F903-4CC4-82A3-43866A530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70" y="2203553"/>
            <a:ext cx="5702313" cy="380896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D12D368-8B05-4009-A7F3-8C95E7B9E3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3"/>
          <a:stretch/>
        </p:blipFill>
        <p:spPr>
          <a:xfrm>
            <a:off x="10209919" y="1384625"/>
            <a:ext cx="1702164" cy="163785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2805C0A-9361-41A3-94CC-7FE0C4B1F8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622" y="4487685"/>
            <a:ext cx="2062756" cy="2300471"/>
          </a:xfrm>
          <a:prstGeom prst="rect">
            <a:avLst/>
          </a:prstGeom>
        </p:spPr>
      </p:pic>
      <p:pic>
        <p:nvPicPr>
          <p:cNvPr id="13" name="Posnet zvok">
            <a:hlinkClick r:id="" action="ppaction://media"/>
            <a:extLst>
              <a:ext uri="{FF2B5EF4-FFF2-40B4-BE49-F238E27FC236}">
                <a16:creationId xmlns:a16="http://schemas.microsoft.com/office/drawing/2014/main" id="{D5A174C5-FCD1-4900-9CEA-FA9937A2B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0170" y="1384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3A88380-8403-4AC9-94E2-3B9C7C2F0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892"/>
            <a:ext cx="10515600" cy="716327"/>
          </a:xfrm>
        </p:spPr>
        <p:txBody>
          <a:bodyPr/>
          <a:lstStyle/>
          <a:p>
            <a:r>
              <a:rPr lang="sl-SI" dirty="0"/>
              <a:t>KJE ŽIVIJO DOMAČE ŽIVALI?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94BC9B7-04A9-4853-9C77-0C4C800ED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4202"/>
            <a:ext cx="10515600" cy="5643797"/>
          </a:xfrm>
        </p:spPr>
        <p:txBody>
          <a:bodyPr>
            <a:normAutofit fontScale="92500" lnSpcReduction="20000"/>
          </a:bodyPr>
          <a:lstStyle/>
          <a:p>
            <a:r>
              <a:rPr lang="sl-SI" dirty="0"/>
              <a:t>PREBERI UGANKI IN NARIŠI ENO </a:t>
            </a:r>
            <a:r>
              <a:rPr lang="sl-SI" dirty="0">
                <a:solidFill>
                  <a:schemeClr val="accent1"/>
                </a:solidFill>
              </a:rPr>
              <a:t>DOMAČO ŽIVAL </a:t>
            </a:r>
            <a:r>
              <a:rPr lang="sl-SI" dirty="0"/>
              <a:t>V ZVEZEK:</a:t>
            </a:r>
          </a:p>
          <a:p>
            <a:endParaRPr lang="sl-SI" dirty="0"/>
          </a:p>
          <a:p>
            <a:pPr marL="0" indent="0">
              <a:lnSpc>
                <a:spcPct val="120000"/>
              </a:lnSpc>
              <a:buNone/>
            </a:pPr>
            <a:r>
              <a:rPr lang="sl-SI" sz="3900" dirty="0">
                <a:solidFill>
                  <a:srgbClr val="00B0F0"/>
                </a:solidFill>
              </a:rPr>
              <a:t>V SEDLO SE MU ZAVIHTIŠ</a:t>
            </a:r>
            <a:br>
              <a:rPr lang="sl-SI" sz="3900" dirty="0">
                <a:solidFill>
                  <a:srgbClr val="00B0F0"/>
                </a:solidFill>
              </a:rPr>
            </a:br>
            <a:r>
              <a:rPr lang="sl-SI" sz="3900" dirty="0">
                <a:solidFill>
                  <a:srgbClr val="00B0F0"/>
                </a:solidFill>
              </a:rPr>
              <a:t>IN ZA UZDO GA DRŽIŠ;</a:t>
            </a:r>
            <a:br>
              <a:rPr lang="sl-SI" sz="3900" dirty="0">
                <a:solidFill>
                  <a:srgbClr val="00B0F0"/>
                </a:solidFill>
              </a:rPr>
            </a:br>
            <a:r>
              <a:rPr lang="sl-SI" sz="3900" dirty="0">
                <a:solidFill>
                  <a:srgbClr val="00B0F0"/>
                </a:solidFill>
              </a:rPr>
              <a:t>V GALOPU EN DVA TRI,</a:t>
            </a:r>
            <a:br>
              <a:rPr lang="sl-SI" sz="3900" dirty="0">
                <a:solidFill>
                  <a:srgbClr val="00B0F0"/>
                </a:solidFill>
              </a:rPr>
            </a:br>
            <a:r>
              <a:rPr lang="sl-SI" sz="3900" dirty="0">
                <a:solidFill>
                  <a:srgbClr val="00B0F0"/>
                </a:solidFill>
              </a:rPr>
              <a:t>ZDIRJA, DA SE KAR KADI.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l-SI" sz="3900" dirty="0">
                <a:solidFill>
                  <a:srgbClr val="0070C0"/>
                </a:solidFill>
              </a:rPr>
              <a:t>                                                           ŠTIRJE STEBRI,</a:t>
            </a:r>
            <a:br>
              <a:rPr lang="sl-SI" sz="3900" dirty="0">
                <a:solidFill>
                  <a:srgbClr val="0070C0"/>
                </a:solidFill>
              </a:rPr>
            </a:br>
            <a:r>
              <a:rPr lang="sl-SI" sz="3900" dirty="0">
                <a:solidFill>
                  <a:srgbClr val="0070C0"/>
                </a:solidFill>
              </a:rPr>
              <a:t>                                                           DEBEL SOD,</a:t>
            </a:r>
            <a:br>
              <a:rPr lang="sl-SI" sz="3900" dirty="0">
                <a:solidFill>
                  <a:srgbClr val="0070C0"/>
                </a:solidFill>
              </a:rPr>
            </a:br>
            <a:r>
              <a:rPr lang="sl-SI" sz="3900" dirty="0">
                <a:solidFill>
                  <a:srgbClr val="0070C0"/>
                </a:solidFill>
              </a:rPr>
              <a:t>                                                           ŠTIRJE MLEČNI</a:t>
            </a:r>
            <a:br>
              <a:rPr lang="sl-SI" sz="3900" dirty="0">
                <a:solidFill>
                  <a:srgbClr val="0070C0"/>
                </a:solidFill>
              </a:rPr>
            </a:br>
            <a:r>
              <a:rPr lang="sl-SI" sz="3900" dirty="0">
                <a:solidFill>
                  <a:srgbClr val="0070C0"/>
                </a:solidFill>
              </a:rPr>
              <a:t>                                                           VRELCI SPOD.  </a:t>
            </a:r>
          </a:p>
          <a:p>
            <a:pPr marL="0" indent="0" algn="ctr">
              <a:lnSpc>
                <a:spcPct val="120000"/>
              </a:lnSpc>
              <a:buNone/>
            </a:pPr>
            <a:endParaRPr lang="sl-SI" sz="39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EB590E8-5D3E-4590-BCF4-E90866738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574" y="4371968"/>
            <a:ext cx="3224190" cy="241814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AABCE1A-FBEC-4285-8A35-7EC130EBCE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079" y="1811855"/>
            <a:ext cx="3175833" cy="2345580"/>
          </a:xfrm>
          <a:prstGeom prst="rect">
            <a:avLst/>
          </a:prstGeom>
          <a:ln w="22225">
            <a:solidFill>
              <a:srgbClr val="002060"/>
            </a:solidFill>
          </a:ln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BC8B839B-1A08-4598-93EA-34C2EC7D6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2522" y="1333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0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181</Words>
  <Application>Microsoft Office PowerPoint</Application>
  <PresentationFormat>Širokozaslonsko</PresentationFormat>
  <Paragraphs>40</Paragraphs>
  <Slides>12</Slides>
  <Notes>0</Notes>
  <HiddenSlides>0</HiddenSlides>
  <MMClips>10</MMClips>
  <ScaleCrop>false</ScaleCrop>
  <HeadingPairs>
    <vt:vector size="8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Officeova tema</vt:lpstr>
      <vt:lpstr>Bitna slika</vt:lpstr>
      <vt:lpstr>ŽIVALI 1</vt:lpstr>
      <vt:lpstr>V ZVEZEK NAPIŠI NASLOV:   ŽIVALI</vt:lpstr>
      <vt:lpstr>V GOZDU ŠE ŽIVIJO:   - PTICE  - LISICA  - JELEN IN SRNA  - VOLK  - JEŽ  - VEVERICA</vt:lpstr>
      <vt:lpstr>KATERE ŽIVALI ŽIVIJO NA TRAVNIKU? </vt:lpstr>
      <vt:lpstr>PowerPointova predstavitev</vt:lpstr>
      <vt:lpstr>    KATERE ŽIVALI MISLIŠ, DA ŽIVIJO NA VRTU?</vt:lpstr>
      <vt:lpstr>OB ALI V VODI ŽIVIJO:   RACA   ŽABA  BOBER  KAČJI PASTIR  RIBA  RAK  ŽELVA</vt:lpstr>
      <vt:lpstr>V ZVEZEK NARIŠI RIBNIK ALI REKO IN V NJEJ NARIŠI KAKŠNO ŽIVAL.</vt:lpstr>
      <vt:lpstr>KJE ŽIVIJO DOMAČE ŽIVALI?</vt:lpstr>
      <vt:lpstr>KMETIJA </vt:lpstr>
      <vt:lpstr>KRAVA</vt:lpstr>
      <vt:lpstr>KONJ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MITJA</cp:lastModifiedBy>
  <cp:revision>51</cp:revision>
  <dcterms:created xsi:type="dcterms:W3CDTF">2020-04-30T12:22:36Z</dcterms:created>
  <dcterms:modified xsi:type="dcterms:W3CDTF">2020-05-03T18:28:25Z</dcterms:modified>
</cp:coreProperties>
</file>