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5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229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967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01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735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118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00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516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167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708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smtClean="0"/>
              <a:pPr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005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308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198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OZNAČEVANJE ŽIVIL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099" y="4138014"/>
            <a:ext cx="3013656" cy="268264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03" y="4325112"/>
            <a:ext cx="3810000" cy="2495550"/>
          </a:xfrm>
          <a:prstGeom prst="rect">
            <a:avLst/>
          </a:prstGeom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41" y="158214"/>
            <a:ext cx="3592852" cy="262791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5984" y="158214"/>
            <a:ext cx="3941873" cy="262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8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IME IN NASLOV PROIZVAJALCA/UVOZNIKA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600" dirty="0" smtClean="0"/>
              <a:t>Pove nam, kdo živilo izdeluje ali pakira oz. uvaža</a:t>
            </a:r>
          </a:p>
          <a:p>
            <a:r>
              <a:rPr lang="sl-SI" sz="2600" dirty="0" smtClean="0"/>
              <a:t>Obvezna oznaka na vseh pakiranih živilih.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-3583" t="-943" r="-478" b="62413"/>
          <a:stretch/>
        </p:blipFill>
        <p:spPr>
          <a:xfrm>
            <a:off x="3135467" y="3271234"/>
            <a:ext cx="5609288" cy="2575370"/>
          </a:xfrm>
          <a:prstGeom prst="rect">
            <a:avLst/>
          </a:prstGeom>
        </p:spPr>
      </p:pic>
      <p:sp>
        <p:nvSpPr>
          <p:cNvPr id="5" name="Zaobljeni pravokotnik 4"/>
          <p:cNvSpPr/>
          <p:nvPr/>
        </p:nvSpPr>
        <p:spPr>
          <a:xfrm>
            <a:off x="4439733" y="3631842"/>
            <a:ext cx="3412901" cy="1017431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0103" y="0"/>
            <a:ext cx="1185856" cy="114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2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HRANILNA VREDNOST ŽIVILA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600" dirty="0" smtClean="0"/>
              <a:t>Pomemben podatek za zdravo prehranjevanje.</a:t>
            </a:r>
          </a:p>
          <a:p>
            <a:r>
              <a:rPr lang="sl-SI" sz="2600" dirty="0" smtClean="0"/>
              <a:t>Ni je obvezno navajati.</a:t>
            </a:r>
            <a:endParaRPr lang="sl-SI" sz="26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901" y="2014194"/>
            <a:ext cx="4076476" cy="393192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2844943"/>
            <a:ext cx="5981924" cy="352309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3850" y="178229"/>
            <a:ext cx="151193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0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ZNAKI ZA VARNOST ŽIVIL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Označba mesta vsebine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5470" y="1846263"/>
            <a:ext cx="7598536" cy="455453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6273" y="177700"/>
            <a:ext cx="151193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3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ZNAKI ZA KAKOVOST ŽIVIL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7788" y="160278"/>
            <a:ext cx="1511939" cy="1463167"/>
          </a:xfrm>
          <a:prstGeom prst="rect">
            <a:avLst/>
          </a:prstGeom>
        </p:spPr>
      </p:pic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0158" y="1838920"/>
            <a:ext cx="10516494" cy="429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1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POSEBNI ZNAKI 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983108"/>
            <a:ext cx="2669118" cy="177941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640" y="1801974"/>
            <a:ext cx="2141680" cy="214168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908" y="4225751"/>
            <a:ext cx="2007861" cy="2007861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9302" y="109255"/>
            <a:ext cx="1511939" cy="146316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7279" y="4094295"/>
            <a:ext cx="2275346" cy="2198073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6576" y="1922648"/>
            <a:ext cx="1764404" cy="191160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6576" y="4094295"/>
            <a:ext cx="2124665" cy="213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3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PREHRANSKE TRDITVE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Prehranska trditev je vsako sporočilo ali predstavitev, tudi slikovna, grafična ali s simboli, ki navaja, domneva ali namiguje, da ima živilo posebne ugodne prehranske oziroma hranilne lastnosti</a:t>
            </a:r>
            <a:r>
              <a:rPr lang="sl-SI" dirty="0" smtClean="0"/>
              <a:t>.</a:t>
            </a:r>
          </a:p>
          <a:p>
            <a:endParaRPr lang="sl-SI" dirty="0"/>
          </a:p>
          <a:p>
            <a:r>
              <a:rPr lang="sl-SI" b="1" u="sng" dirty="0"/>
              <a:t>Primer:</a:t>
            </a:r>
            <a:r>
              <a:rPr lang="sl-SI" dirty="0"/>
              <a:t> "obogaten s kalcijem"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3241" y="178229"/>
            <a:ext cx="1511939" cy="146316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8241" y="3011594"/>
            <a:ext cx="3810000" cy="28575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973" y="2537138"/>
            <a:ext cx="2769222" cy="3692296"/>
          </a:xfrm>
          <a:prstGeom prst="rect">
            <a:avLst/>
          </a:prstGeom>
        </p:spPr>
      </p:pic>
      <p:sp>
        <p:nvSpPr>
          <p:cNvPr id="7" name="Zaobljeni pravokotnik 6"/>
          <p:cNvSpPr/>
          <p:nvPr/>
        </p:nvSpPr>
        <p:spPr>
          <a:xfrm>
            <a:off x="8371268" y="5241701"/>
            <a:ext cx="3026535" cy="244699"/>
          </a:xfrm>
          <a:prstGeom prst="round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660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KAJ JE DEKLARACIJA?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sl-SI" sz="4000" dirty="0" smtClean="0"/>
              <a:t>Deklaracija je osebna izkaznica vsakega živila. Na njej so zapisani vsi podatki o živilu. </a:t>
            </a:r>
            <a:endParaRPr lang="sl-SI" sz="4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1555" y="180541"/>
            <a:ext cx="1056067" cy="155681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297" y="3261967"/>
            <a:ext cx="4984122" cy="326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3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PODATKI NA PAKIRANEM ŽIVILU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l-SI" sz="2800" dirty="0" smtClean="0"/>
              <a:t>Ime živila</a:t>
            </a:r>
          </a:p>
          <a:p>
            <a:r>
              <a:rPr lang="sl-SI" sz="2800" dirty="0" smtClean="0"/>
              <a:t>Seznam sestavin</a:t>
            </a:r>
          </a:p>
          <a:p>
            <a:r>
              <a:rPr lang="sl-SI" sz="2800" dirty="0" smtClean="0"/>
              <a:t>Neto količina živila</a:t>
            </a:r>
          </a:p>
          <a:p>
            <a:r>
              <a:rPr lang="sl-SI" sz="2800" dirty="0" smtClean="0"/>
              <a:t>Rok uporabnosti</a:t>
            </a:r>
          </a:p>
          <a:p>
            <a:r>
              <a:rPr lang="sl-SI" sz="2800" dirty="0" smtClean="0"/>
              <a:t>Pogoji shranjevanja</a:t>
            </a:r>
          </a:p>
          <a:p>
            <a:r>
              <a:rPr lang="sl-SI" sz="2800" dirty="0" smtClean="0"/>
              <a:t>Navodila za uporabo</a:t>
            </a:r>
          </a:p>
          <a:p>
            <a:r>
              <a:rPr lang="sl-SI" sz="2800" dirty="0" smtClean="0"/>
              <a:t>Ime in naslov proizvajalca/uvoznika</a:t>
            </a:r>
          </a:p>
          <a:p>
            <a:r>
              <a:rPr lang="sl-SI" sz="2800" dirty="0" smtClean="0"/>
              <a:t>Hranilna vrednost živila</a:t>
            </a:r>
            <a:endParaRPr lang="sl-SI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746135"/>
            <a:ext cx="5640216" cy="478578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799" y="111691"/>
            <a:ext cx="1505762" cy="145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1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IME ŽIVILA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600" dirty="0" smtClean="0"/>
              <a:t>Označuje vrsto živila (mleko, čokolada,…)</a:t>
            </a:r>
          </a:p>
          <a:p>
            <a:r>
              <a:rPr lang="sl-SI" sz="2600" b="1" dirty="0" smtClean="0"/>
              <a:t>IME ŽIVILA NI ENAKO BLAGOVNA ZNAMKA!</a:t>
            </a:r>
          </a:p>
          <a:p>
            <a:r>
              <a:rPr lang="sl-SI" sz="2600" dirty="0" smtClean="0"/>
              <a:t>Blagovna znamka </a:t>
            </a:r>
            <a:r>
              <a:rPr lang="sl-SI" sz="2600" b="1" dirty="0" smtClean="0"/>
              <a:t>= </a:t>
            </a:r>
            <a:r>
              <a:rPr lang="sl-SI" sz="2600" dirty="0" smtClean="0"/>
              <a:t>izmišljeno ime (npr. Rama, Sola)</a:t>
            </a:r>
            <a:endParaRPr lang="sl-SI" sz="2600" b="1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3150" y="2398172"/>
            <a:ext cx="2769109" cy="347092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122" y="3360226"/>
            <a:ext cx="4977684" cy="2818613"/>
          </a:xfrm>
          <a:prstGeom prst="rect">
            <a:avLst/>
          </a:prstGeom>
        </p:spPr>
      </p:pic>
      <p:sp>
        <p:nvSpPr>
          <p:cNvPr id="9" name="Zaobljeni pravokotnik 8"/>
          <p:cNvSpPr/>
          <p:nvPr/>
        </p:nvSpPr>
        <p:spPr>
          <a:xfrm>
            <a:off x="4533363" y="4133633"/>
            <a:ext cx="1777285" cy="635899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0320" y="274193"/>
            <a:ext cx="151193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3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SEZNAM SESTAVIN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2600" dirty="0" smtClean="0"/>
              <a:t>Razberemo lahko, katere sestavine vsebuje živilo.</a:t>
            </a:r>
          </a:p>
          <a:p>
            <a:r>
              <a:rPr lang="sl-SI" sz="2600" dirty="0" smtClean="0"/>
              <a:t>Sestavine so navedene po padajočem vrstnem redu.</a:t>
            </a:r>
          </a:p>
          <a:p>
            <a:r>
              <a:rPr lang="sl-SI" sz="2600" dirty="0" smtClean="0"/>
              <a:t>Če živilo vsebuje več kot 1,2 % alkohola, mora biti označeno tudi to.</a:t>
            </a:r>
          </a:p>
          <a:p>
            <a:r>
              <a:rPr lang="sl-SI" sz="2600" dirty="0" smtClean="0"/>
              <a:t>Navedeni morajo biti tudi vsi aditivi v živilu (npr. E330- citronska kislina)</a:t>
            </a:r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-166" t="17942" r="-1484" b="41656"/>
          <a:stretch/>
        </p:blipFill>
        <p:spPr>
          <a:xfrm>
            <a:off x="6169086" y="4188361"/>
            <a:ext cx="3953813" cy="2369713"/>
          </a:xfrm>
          <a:prstGeom prst="rect">
            <a:avLst/>
          </a:prstGeom>
        </p:spPr>
      </p:pic>
      <p:sp>
        <p:nvSpPr>
          <p:cNvPr id="5" name="Zaobljeni pravokotnik 4"/>
          <p:cNvSpPr/>
          <p:nvPr/>
        </p:nvSpPr>
        <p:spPr>
          <a:xfrm>
            <a:off x="6320899" y="4201240"/>
            <a:ext cx="3567448" cy="1416676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2899" y="274193"/>
            <a:ext cx="1511939" cy="146316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/>
          <a:srcRect l="38270" t="30818" r="9163"/>
          <a:stretch/>
        </p:blipFill>
        <p:spPr>
          <a:xfrm>
            <a:off x="2013612" y="3857414"/>
            <a:ext cx="3078051" cy="2700660"/>
          </a:xfrm>
          <a:prstGeom prst="rect">
            <a:avLst/>
          </a:prstGeom>
        </p:spPr>
      </p:pic>
      <p:sp>
        <p:nvSpPr>
          <p:cNvPr id="8" name="Zaobljeni pravokotnik 7"/>
          <p:cNvSpPr/>
          <p:nvPr/>
        </p:nvSpPr>
        <p:spPr>
          <a:xfrm>
            <a:off x="2696461" y="5504540"/>
            <a:ext cx="716441" cy="472696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852534"/>
              </p:ext>
            </p:extLst>
          </p:nvPr>
        </p:nvGraphicFramePr>
        <p:xfrm>
          <a:off x="1416675" y="1959614"/>
          <a:ext cx="9221274" cy="42610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10637"/>
                <a:gridCol w="4610637"/>
              </a:tblGrid>
              <a:tr h="7045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3200" dirty="0">
                          <a:effectLst/>
                        </a:rPr>
                        <a:t>ADITIVI</a:t>
                      </a:r>
                      <a:endParaRPr lang="sl-SI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3200" dirty="0">
                          <a:effectLst/>
                        </a:rPr>
                        <a:t>SERIJA</a:t>
                      </a:r>
                      <a:endParaRPr lang="sl-SI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28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2800" dirty="0">
                          <a:effectLst/>
                        </a:rPr>
                        <a:t>BARVILA</a:t>
                      </a:r>
                      <a:endParaRPr lang="sl-SI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2800" dirty="0">
                          <a:effectLst/>
                        </a:rPr>
                        <a:t>100</a:t>
                      </a:r>
                      <a:endParaRPr lang="sl-SI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28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2800">
                          <a:effectLst/>
                        </a:rPr>
                        <a:t>KONZERVANSI</a:t>
                      </a:r>
                      <a:endParaRPr lang="sl-SI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2800" dirty="0">
                          <a:effectLst/>
                        </a:rPr>
                        <a:t>200</a:t>
                      </a:r>
                      <a:endParaRPr lang="sl-SI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28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2800">
                          <a:effectLst/>
                        </a:rPr>
                        <a:t>ANTIOKSIDANTI</a:t>
                      </a:r>
                      <a:endParaRPr lang="sl-SI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2800" dirty="0">
                          <a:effectLst/>
                        </a:rPr>
                        <a:t>300</a:t>
                      </a:r>
                      <a:endParaRPr lang="sl-SI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28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2800">
                          <a:effectLst/>
                        </a:rPr>
                        <a:t>EMULGATORJI, STABILIZATORJI</a:t>
                      </a:r>
                      <a:endParaRPr lang="sl-SI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2800" dirty="0">
                          <a:effectLst/>
                        </a:rPr>
                        <a:t>400</a:t>
                      </a:r>
                      <a:endParaRPr lang="sl-SI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28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2800">
                          <a:effectLst/>
                        </a:rPr>
                        <a:t>SREDSTVA ZA VZHAJANJE</a:t>
                      </a:r>
                      <a:endParaRPr lang="sl-SI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2800" dirty="0">
                          <a:effectLst/>
                        </a:rPr>
                        <a:t>500</a:t>
                      </a:r>
                      <a:endParaRPr lang="sl-SI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28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2800">
                          <a:effectLst/>
                        </a:rPr>
                        <a:t>UMETNA SLADILA</a:t>
                      </a:r>
                      <a:endParaRPr lang="sl-SI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2800" dirty="0">
                          <a:effectLst/>
                        </a:rPr>
                        <a:t>900</a:t>
                      </a:r>
                      <a:endParaRPr lang="sl-SI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658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NETO KOLIČINA ŽIVILA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600" dirty="0" smtClean="0"/>
              <a:t>Je količina živila v času pakiranja.</a:t>
            </a:r>
          </a:p>
          <a:p>
            <a:r>
              <a:rPr lang="sl-SI" sz="2600" dirty="0" smtClean="0"/>
              <a:t>V mednarodnih enotah (g, kg, ml, l)</a:t>
            </a:r>
          </a:p>
          <a:p>
            <a:r>
              <a:rPr lang="sl-SI" sz="2600" dirty="0" smtClean="0"/>
              <a:t>Črka e – točnost podatka</a:t>
            </a:r>
            <a:endParaRPr lang="sl-SI" sz="26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l="23469" t="66403"/>
          <a:stretch/>
        </p:blipFill>
        <p:spPr>
          <a:xfrm>
            <a:off x="8448541" y="2052628"/>
            <a:ext cx="2897746" cy="180478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964" y="3477297"/>
            <a:ext cx="6600164" cy="2843212"/>
          </a:xfrm>
          <a:prstGeom prst="rect">
            <a:avLst/>
          </a:prstGeom>
        </p:spPr>
      </p:pic>
      <p:sp>
        <p:nvSpPr>
          <p:cNvPr id="7" name="Zaobljeni pravokotnik 6"/>
          <p:cNvSpPr/>
          <p:nvPr/>
        </p:nvSpPr>
        <p:spPr>
          <a:xfrm>
            <a:off x="2176530" y="5100034"/>
            <a:ext cx="1996225" cy="489397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940" y="224933"/>
            <a:ext cx="151193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5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UPORABNOSTI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600" dirty="0" smtClean="0"/>
              <a:t>Podatek o datumu, do katerega je živilo primerno za uživanje.</a:t>
            </a:r>
          </a:p>
          <a:p>
            <a:r>
              <a:rPr lang="sl-SI" sz="2600" b="1" dirty="0" smtClean="0"/>
              <a:t>Uporabno najmanj do…= </a:t>
            </a:r>
            <a:r>
              <a:rPr lang="sl-SI" sz="2600" dirty="0" smtClean="0"/>
              <a:t>za živila, ki imajo daljši rok uporabnosti</a:t>
            </a:r>
          </a:p>
          <a:p>
            <a:r>
              <a:rPr lang="sl-SI" sz="2600" b="1" dirty="0" smtClean="0"/>
              <a:t>Uporabno največ do…= </a:t>
            </a:r>
            <a:r>
              <a:rPr lang="sl-SI" sz="2600" dirty="0" smtClean="0"/>
              <a:t>za hitro pokvarljiva živila</a:t>
            </a:r>
            <a:endParaRPr lang="sl-SI" sz="26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l="1369" t="75346" r="1482" b="14303"/>
          <a:stretch/>
        </p:blipFill>
        <p:spPr>
          <a:xfrm>
            <a:off x="905385" y="3541881"/>
            <a:ext cx="3928056" cy="63106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3"/>
          <a:srcRect l="-528" t="51345" r="528" b="1278"/>
          <a:stretch/>
        </p:blipFill>
        <p:spPr>
          <a:xfrm>
            <a:off x="5852912" y="3400022"/>
            <a:ext cx="4875017" cy="2863939"/>
          </a:xfrm>
          <a:prstGeom prst="rect">
            <a:avLst/>
          </a:prstGeom>
        </p:spPr>
      </p:pic>
      <p:sp>
        <p:nvSpPr>
          <p:cNvPr id="11" name="Zaobljeni pravokotnik 10"/>
          <p:cNvSpPr/>
          <p:nvPr/>
        </p:nvSpPr>
        <p:spPr>
          <a:xfrm>
            <a:off x="8049296" y="4662152"/>
            <a:ext cx="1957589" cy="540913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1593" y="286603"/>
            <a:ext cx="151193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7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POGOJI SHRANJEVANJA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600" dirty="0" smtClean="0"/>
              <a:t>Navedeni takrat, kadar vplivajo na kakovost živila.</a:t>
            </a:r>
            <a:endParaRPr lang="sl-SI" sz="2600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2"/>
          <a:srcRect l="-70" t="59102" r="851" b="21747"/>
          <a:stretch/>
        </p:blipFill>
        <p:spPr>
          <a:xfrm>
            <a:off x="3290552" y="3013656"/>
            <a:ext cx="4507605" cy="1159099"/>
          </a:xfrm>
          <a:prstGeom prst="rect">
            <a:avLst/>
          </a:prstGeom>
        </p:spPr>
      </p:pic>
      <p:sp>
        <p:nvSpPr>
          <p:cNvPr id="9" name="Zaobljeni pravokotnik 8"/>
          <p:cNvSpPr/>
          <p:nvPr/>
        </p:nvSpPr>
        <p:spPr>
          <a:xfrm>
            <a:off x="3528811" y="3709115"/>
            <a:ext cx="3387144" cy="46364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3741" y="178229"/>
            <a:ext cx="151193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9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NAVODILA ZA UPORABO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600" dirty="0" smtClean="0"/>
              <a:t>Navedena takrat, kadar obstaja nevarnost, da živila ne bi znali pravilno uporabiti.</a:t>
            </a:r>
            <a:endParaRPr lang="sl-SI" sz="2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636" y="108438"/>
            <a:ext cx="1511939" cy="146316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/>
          <a:srcRect b="12845"/>
          <a:stretch/>
        </p:blipFill>
        <p:spPr>
          <a:xfrm>
            <a:off x="2955165" y="2333223"/>
            <a:ext cx="5715000" cy="3320602"/>
          </a:xfrm>
          <a:prstGeom prst="rect">
            <a:avLst/>
          </a:prstGeom>
        </p:spPr>
      </p:pic>
      <p:sp>
        <p:nvSpPr>
          <p:cNvPr id="8" name="Zaobljeni pravokotnik 7"/>
          <p:cNvSpPr/>
          <p:nvPr/>
        </p:nvSpPr>
        <p:spPr>
          <a:xfrm>
            <a:off x="5924282" y="4340180"/>
            <a:ext cx="2279560" cy="1184857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3210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3767</TotalTime>
  <Words>331</Words>
  <Application>Microsoft Office PowerPoint</Application>
  <PresentationFormat>Širokozaslonsko</PresentationFormat>
  <Paragraphs>60</Paragraphs>
  <Slides>15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9" baseType="lpstr">
      <vt:lpstr>Calibri</vt:lpstr>
      <vt:lpstr>Calibri Light</vt:lpstr>
      <vt:lpstr>Times New Roman</vt:lpstr>
      <vt:lpstr>Retrospektiva</vt:lpstr>
      <vt:lpstr>OZNAČEVANJE ŽIVIL</vt:lpstr>
      <vt:lpstr>1. KAJ JE DEKLARACIJA?</vt:lpstr>
      <vt:lpstr>2. PODATKI NA PAKIRANEM ŽIVILU</vt:lpstr>
      <vt:lpstr>IME ŽIVILA</vt:lpstr>
      <vt:lpstr>SEZNAM SESTAVIN</vt:lpstr>
      <vt:lpstr>NETO KOLIČINA ŽIVILA</vt:lpstr>
      <vt:lpstr>ROK UPORABNOSTI</vt:lpstr>
      <vt:lpstr>POGOJI SHRANJEVANJA</vt:lpstr>
      <vt:lpstr>NAVODILA ZA UPORABO</vt:lpstr>
      <vt:lpstr>IME IN NASLOV PROIZVAJALCA/UVOZNIKA</vt:lpstr>
      <vt:lpstr>HRANILNA VREDNOST ŽIVILA</vt:lpstr>
      <vt:lpstr>3. ZNAKI ZA VARNOST ŽIVIL</vt:lpstr>
      <vt:lpstr>4. ZNAKI ZA KAKOVOST ŽIVIL</vt:lpstr>
      <vt:lpstr>5. POSEBNI ZNAKI </vt:lpstr>
      <vt:lpstr>PREHRANSKE TRDITVE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OZNAČEVANJE ŽIVIL</dc:title>
  <dc:creator>Alenka Stanonik</dc:creator>
  <cp:lastModifiedBy>Alenka Stanonik</cp:lastModifiedBy>
  <cp:revision>44</cp:revision>
  <dcterms:created xsi:type="dcterms:W3CDTF">2017-01-06T19:27:10Z</dcterms:created>
  <dcterms:modified xsi:type="dcterms:W3CDTF">2018-04-09T13:38:48Z</dcterms:modified>
</cp:coreProperties>
</file>