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6683-B98C-4F86-B59E-6A7E5F0DD2D3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5F41-8301-46DD-A164-D4F2A40561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358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6683-B98C-4F86-B59E-6A7E5F0DD2D3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5F41-8301-46DD-A164-D4F2A40561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390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6683-B98C-4F86-B59E-6A7E5F0DD2D3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5F41-8301-46DD-A164-D4F2A40561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097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6683-B98C-4F86-B59E-6A7E5F0DD2D3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5F41-8301-46DD-A164-D4F2A40561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6488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6683-B98C-4F86-B59E-6A7E5F0DD2D3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5F41-8301-46DD-A164-D4F2A40561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3306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6683-B98C-4F86-B59E-6A7E5F0DD2D3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5F41-8301-46DD-A164-D4F2A40561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8105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6683-B98C-4F86-B59E-6A7E5F0DD2D3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5F41-8301-46DD-A164-D4F2A40561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879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6683-B98C-4F86-B59E-6A7E5F0DD2D3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5F41-8301-46DD-A164-D4F2A40561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20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6683-B98C-4F86-B59E-6A7E5F0DD2D3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5F41-8301-46DD-A164-D4F2A40561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589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6683-B98C-4F86-B59E-6A7E5F0DD2D3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5F41-8301-46DD-A164-D4F2A40561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180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6683-B98C-4F86-B59E-6A7E5F0DD2D3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5F41-8301-46DD-A164-D4F2A40561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168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C6683-B98C-4F86-B59E-6A7E5F0DD2D3}" type="datetimeFigureOut">
              <a:rPr lang="sl-SI" smtClean="0"/>
              <a:t>29. 03. 2020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95F41-8301-46DD-A164-D4F2A405611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7254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58791" y="3732084"/>
            <a:ext cx="9144000" cy="784016"/>
          </a:xfrm>
        </p:spPr>
        <p:txBody>
          <a:bodyPr>
            <a:normAutofit fontScale="90000"/>
          </a:bodyPr>
          <a:lstStyle/>
          <a:p>
            <a:r>
              <a:rPr lang="sl-SI" sz="48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sl-SI" sz="4800" b="1" dirty="0" smtClean="0">
                <a:solidFill>
                  <a:srgbClr val="FF0000"/>
                </a:solidFill>
                <a:latin typeface="+mn-lt"/>
              </a:rPr>
            </a:br>
            <a:r>
              <a:rPr lang="sl-SI" sz="4800" b="1" dirty="0" smtClean="0">
                <a:solidFill>
                  <a:srgbClr val="FF0000"/>
                </a:solidFill>
                <a:latin typeface="+mn-lt"/>
              </a:rPr>
              <a:t>VIŠINE TRIKOTNIKA – </a:t>
            </a:r>
            <a:br>
              <a:rPr lang="sl-SI" sz="4800" b="1" dirty="0" smtClean="0">
                <a:solidFill>
                  <a:srgbClr val="FF0000"/>
                </a:solidFill>
                <a:latin typeface="+mn-lt"/>
              </a:rPr>
            </a:br>
            <a:r>
              <a:rPr lang="sl-SI" sz="4800" b="1" dirty="0" smtClean="0">
                <a:solidFill>
                  <a:srgbClr val="FF0000"/>
                </a:solidFill>
                <a:latin typeface="+mn-lt"/>
              </a:rPr>
              <a:t>utrjevanje, preiskovanje</a:t>
            </a:r>
            <a:br>
              <a:rPr lang="sl-SI" sz="4800" b="1" dirty="0" smtClean="0">
                <a:solidFill>
                  <a:srgbClr val="FF0000"/>
                </a:solidFill>
                <a:latin typeface="+mn-lt"/>
              </a:rPr>
            </a:br>
            <a:r>
              <a:rPr lang="sl-SI" sz="48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sl-SI" sz="4800" b="1" dirty="0" smtClean="0">
                <a:solidFill>
                  <a:srgbClr val="FF0000"/>
                </a:solidFill>
                <a:latin typeface="+mn-lt"/>
              </a:rPr>
            </a:br>
            <a:r>
              <a:rPr lang="sl-SI" sz="6700" b="1" dirty="0" smtClean="0">
                <a:latin typeface="+mn-lt"/>
              </a:rPr>
              <a:t>REŠITVE</a:t>
            </a:r>
            <a:endParaRPr lang="sl-SI" sz="67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680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18868" y="479902"/>
            <a:ext cx="10515600" cy="591227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sl-SI" sz="2000" b="1" dirty="0" smtClean="0"/>
              <a:t>Naloga: </a:t>
            </a:r>
            <a:r>
              <a:rPr lang="sl-SI" sz="2000" b="1" dirty="0" smtClean="0">
                <a:solidFill>
                  <a:srgbClr val="FF0000"/>
                </a:solidFill>
              </a:rPr>
              <a:t>REŠITEV</a:t>
            </a:r>
          </a:p>
          <a:p>
            <a:pPr marL="457200" indent="-457200">
              <a:buFont typeface="+mj-lt"/>
              <a:buAutoNum type="alphaLcParenR"/>
            </a:pPr>
            <a:r>
              <a:rPr lang="sl-SI" sz="2000" dirty="0" smtClean="0"/>
              <a:t>S pomočjo kvadratne mreže PRERIŠI sliko klancev A in B v zvezek.</a:t>
            </a:r>
          </a:p>
          <a:p>
            <a:pPr marL="457200" indent="-457200">
              <a:buFont typeface="+mj-lt"/>
              <a:buAutoNum type="alphaLcParenR"/>
            </a:pPr>
            <a:endParaRPr lang="sl-SI" sz="2000" dirty="0"/>
          </a:p>
          <a:p>
            <a:pPr marL="457200" indent="-457200">
              <a:buFont typeface="+mj-lt"/>
              <a:buAutoNum type="alphaLcParenR"/>
            </a:pPr>
            <a:endParaRPr lang="sl-SI" sz="2000" dirty="0" smtClean="0"/>
          </a:p>
          <a:p>
            <a:pPr marL="457200" indent="-457200">
              <a:buFont typeface="+mj-lt"/>
              <a:buAutoNum type="alphaLcParenR"/>
            </a:pPr>
            <a:endParaRPr lang="sl-SI" sz="2000" dirty="0"/>
          </a:p>
          <a:p>
            <a:pPr marL="457200" indent="-457200">
              <a:buFont typeface="+mj-lt"/>
              <a:buAutoNum type="alphaLcParenR"/>
            </a:pPr>
            <a:endParaRPr lang="sl-SI" sz="2000" dirty="0" smtClean="0"/>
          </a:p>
          <a:p>
            <a:pPr marL="457200" indent="-457200">
              <a:buFont typeface="+mj-lt"/>
              <a:buAutoNum type="alphaLcParenR"/>
            </a:pPr>
            <a:endParaRPr lang="sl-SI" sz="2000" dirty="0"/>
          </a:p>
          <a:p>
            <a:pPr marL="457200" indent="-457200">
              <a:buFont typeface="+mj-lt"/>
              <a:buAutoNum type="alphaLcParenR"/>
            </a:pPr>
            <a:endParaRPr lang="sl-SI" sz="2000" dirty="0" smtClean="0"/>
          </a:p>
          <a:p>
            <a:pPr marL="457200" indent="-457200">
              <a:buAutoNum type="alphaLcParenR" startAt="2"/>
            </a:pPr>
            <a:r>
              <a:rPr lang="sl-SI" sz="2000" b="1" dirty="0" smtClean="0"/>
              <a:t>Nariši VIŠINO OBEH KLANCEV </a:t>
            </a:r>
            <a:r>
              <a:rPr lang="sl-SI" sz="2000" dirty="0" smtClean="0"/>
              <a:t>glede na vodoravno podlago. (Pazi pravokotnost!)</a:t>
            </a:r>
          </a:p>
          <a:p>
            <a:pPr marL="457200" indent="-457200">
              <a:lnSpc>
                <a:spcPct val="150000"/>
              </a:lnSpc>
              <a:buAutoNum type="alphaLcParenR" startAt="2"/>
            </a:pPr>
            <a:r>
              <a:rPr lang="sl-SI" sz="2000" b="1" dirty="0" smtClean="0"/>
              <a:t>Razmisli in dopolni:</a:t>
            </a: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000" dirty="0" smtClean="0"/>
              <a:t>Glede na velikost kotov je trikotnik A </a:t>
            </a:r>
            <a:r>
              <a:rPr lang="sl-SI" sz="2000" b="1" dirty="0" smtClean="0">
                <a:solidFill>
                  <a:srgbClr val="FF0000"/>
                </a:solidFill>
              </a:rPr>
              <a:t>OSTROKOTEN</a:t>
            </a:r>
            <a:r>
              <a:rPr lang="sl-SI" sz="2000" dirty="0" smtClean="0"/>
              <a:t>, trikotnik B pa </a:t>
            </a:r>
            <a:r>
              <a:rPr lang="sl-SI" sz="2000" b="1" dirty="0" smtClean="0">
                <a:solidFill>
                  <a:srgbClr val="FF0000"/>
                </a:solidFill>
              </a:rPr>
              <a:t>TOPOKOTEN</a:t>
            </a:r>
            <a:r>
              <a:rPr lang="sl-SI" sz="2000" dirty="0" smtClean="0"/>
              <a:t>.</a:t>
            </a:r>
            <a:br>
              <a:rPr lang="sl-SI" sz="2000" dirty="0" smtClean="0"/>
            </a:br>
            <a:r>
              <a:rPr lang="sl-SI" sz="2000" dirty="0" smtClean="0"/>
              <a:t>Višina na vodoravno stranico pri trikotniku A leži v </a:t>
            </a:r>
            <a:r>
              <a:rPr lang="sl-SI" sz="2000" b="1" dirty="0" smtClean="0">
                <a:solidFill>
                  <a:srgbClr val="FF0000"/>
                </a:solidFill>
              </a:rPr>
              <a:t>NOTRANJOSTI </a:t>
            </a:r>
            <a:r>
              <a:rPr lang="sl-SI" sz="2000" dirty="0" smtClean="0"/>
              <a:t>trikotnika, v trikotniku B pa v njegovi </a:t>
            </a:r>
            <a:r>
              <a:rPr lang="sl-SI" sz="2000" b="1" dirty="0" smtClean="0">
                <a:solidFill>
                  <a:srgbClr val="FF0000"/>
                </a:solidFill>
              </a:rPr>
              <a:t>ZUNANJOSTI</a:t>
            </a:r>
            <a:r>
              <a:rPr lang="sl-SI" sz="2000" dirty="0" smtClean="0"/>
              <a:t>. </a:t>
            </a:r>
          </a:p>
          <a:p>
            <a:pPr marL="457200" indent="-457200">
              <a:lnSpc>
                <a:spcPct val="150000"/>
              </a:lnSpc>
              <a:buAutoNum type="alphaLcParenR" startAt="2"/>
            </a:pPr>
            <a:r>
              <a:rPr lang="sl-SI" altLang="sl-SI" sz="2000" b="1" dirty="0" smtClean="0">
                <a:solidFill>
                  <a:srgbClr val="FF0000"/>
                </a:solidFill>
              </a:rPr>
              <a:t>Višina </a:t>
            </a:r>
            <a:r>
              <a:rPr lang="sl-SI" altLang="sl-SI" sz="2000" b="1" dirty="0">
                <a:solidFill>
                  <a:srgbClr val="FF0000"/>
                </a:solidFill>
              </a:rPr>
              <a:t>trikotnika</a:t>
            </a:r>
            <a:r>
              <a:rPr lang="sl-SI" altLang="sl-SI" sz="2000" dirty="0">
                <a:solidFill>
                  <a:srgbClr val="002060"/>
                </a:solidFill>
                <a:cs typeface="Arial" panose="020B0604020202020204" pitchFamily="34" charset="0"/>
              </a:rPr>
              <a:t> </a:t>
            </a:r>
            <a:r>
              <a:rPr lang="sl-SI" altLang="sl-SI" sz="2000" dirty="0">
                <a:solidFill>
                  <a:srgbClr val="FF0000"/>
                </a:solidFill>
                <a:cs typeface="Arial" panose="020B0604020202020204" pitchFamily="34" charset="0"/>
              </a:rPr>
              <a:t>je daljica, ki poteka od oglišča trikotnika do nosilke nasprotne stranice in je na to nosilko pravokotna. </a:t>
            </a:r>
          </a:p>
          <a:p>
            <a:pPr marL="0" indent="0">
              <a:buNone/>
            </a:pPr>
            <a:endParaRPr lang="sl-SI" sz="2000" dirty="0"/>
          </a:p>
        </p:txBody>
      </p:sp>
      <p:pic>
        <p:nvPicPr>
          <p:cNvPr id="1026" name="Picture 2" descr="https://eucbeniki.sio.si/matematika7/764/visin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132" y="1638547"/>
            <a:ext cx="4379995" cy="159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Raven povezovalnik 3"/>
          <p:cNvCxnSpPr/>
          <p:nvPr/>
        </p:nvCxnSpPr>
        <p:spPr>
          <a:xfrm>
            <a:off x="2719733" y="1751162"/>
            <a:ext cx="3803" cy="12575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en povezovalnik 11"/>
          <p:cNvCxnSpPr/>
          <p:nvPr/>
        </p:nvCxnSpPr>
        <p:spPr>
          <a:xfrm>
            <a:off x="3548768" y="1751161"/>
            <a:ext cx="3803" cy="12575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en povezovalnik 12"/>
          <p:cNvCxnSpPr/>
          <p:nvPr/>
        </p:nvCxnSpPr>
        <p:spPr>
          <a:xfrm>
            <a:off x="3293806" y="3008670"/>
            <a:ext cx="3411794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84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Označba mest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718868" y="479902"/>
                <a:ext cx="10515600" cy="5912271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sl-SI" sz="2000" b="1" dirty="0" smtClean="0"/>
                  <a:t>2. Naloga : </a:t>
                </a:r>
                <a:r>
                  <a:rPr lang="sl-SI" sz="2000" b="1" dirty="0" smtClean="0">
                    <a:solidFill>
                      <a:srgbClr val="FF0000"/>
                    </a:solidFill>
                  </a:rPr>
                  <a:t>REŠITEV</a:t>
                </a:r>
              </a:p>
              <a:p>
                <a:pPr marL="457200" indent="-457200">
                  <a:lnSpc>
                    <a:spcPct val="150000"/>
                  </a:lnSpc>
                  <a:buAutoNum type="alphaLcParenR"/>
                </a:pPr>
                <a:r>
                  <a:rPr lang="sl-SI" sz="2000" b="1" dirty="0" smtClean="0"/>
                  <a:t>NARIŠI </a:t>
                </a:r>
                <a:r>
                  <a:rPr lang="sl-SI" sz="2000" dirty="0" smtClean="0"/>
                  <a:t>vse tri njegove </a:t>
                </a:r>
                <a:r>
                  <a:rPr lang="sl-SI" sz="2000" b="1" dirty="0" smtClean="0"/>
                  <a:t>višine</a:t>
                </a:r>
                <a:r>
                  <a:rPr lang="sl-SI" sz="2000" dirty="0" smtClean="0"/>
                  <a:t>. </a:t>
                </a:r>
                <a:r>
                  <a:rPr lang="sl-SI" sz="2000" dirty="0" smtClean="0"/>
                  <a:t> </a:t>
                </a:r>
                <a:r>
                  <a:rPr lang="sl-SI" sz="2000" dirty="0" smtClean="0"/>
                  <a:t/>
                </a:r>
                <a:br>
                  <a:rPr lang="sl-SI" sz="2000" dirty="0" smtClean="0"/>
                </a:br>
                <a:r>
                  <a:rPr lang="sl-SI" sz="2000" dirty="0" smtClean="0"/>
                  <a:t>PAZI, za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0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l-SI" sz="20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sl-SI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l-SI" sz="2000" dirty="0" smtClean="0"/>
                  <a:t>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0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sl-SI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sl-SI" sz="2000" dirty="0" smtClean="0"/>
                  <a:t> boš moral narisati nosilki stranic </a:t>
                </a:r>
                <a14:m>
                  <m:oMath xmlns:m="http://schemas.openxmlformats.org/officeDocument/2006/math">
                    <m:r>
                      <a:rPr lang="sl-SI" sz="20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l-SI" sz="2000" dirty="0" smtClean="0"/>
                  <a:t> in </a:t>
                </a:r>
                <a14:m>
                  <m:oMath xmlns:m="http://schemas.openxmlformats.org/officeDocument/2006/math">
                    <m:r>
                      <a:rPr lang="sl-SI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sl-SI" sz="2000" dirty="0" smtClean="0"/>
                  <a:t>. </a:t>
                </a:r>
              </a:p>
              <a:p>
                <a:pPr marL="457200" indent="-457200">
                  <a:lnSpc>
                    <a:spcPct val="150000"/>
                  </a:lnSpc>
                  <a:buAutoNum type="alphaLcParenR"/>
                </a:pPr>
                <a:r>
                  <a:rPr lang="sl-SI" sz="2000" b="1" dirty="0" smtClean="0"/>
                  <a:t>PODALJŠAJ VIŠINE </a:t>
                </a:r>
                <a:r>
                  <a:rPr lang="sl-SI" sz="2000" dirty="0" smtClean="0"/>
                  <a:t>tako, da se bodo njihove nosilke sekale.</a:t>
                </a:r>
              </a:p>
              <a:p>
                <a:pPr marL="457200" indent="-457200">
                  <a:lnSpc>
                    <a:spcPct val="150000"/>
                  </a:lnSpc>
                  <a:buAutoNum type="alphaLcParenR"/>
                </a:pPr>
                <a:r>
                  <a:rPr lang="sl-SI" sz="2000" b="1" dirty="0" smtClean="0"/>
                  <a:t>Odgovori: </a:t>
                </a:r>
                <a:r>
                  <a:rPr lang="sl-SI" sz="2000" dirty="0" smtClean="0"/>
                  <a:t>Kje leži VIŠINSKA TOČKA topokotnega trikotnika?</a:t>
                </a:r>
                <a:br>
                  <a:rPr lang="sl-SI" sz="2000" dirty="0" smtClean="0"/>
                </a:br>
                <a:endParaRPr lang="sl-SI" sz="2000" dirty="0" smtClean="0"/>
              </a:p>
              <a:p>
                <a:pPr marL="457200" indent="-457200">
                  <a:lnSpc>
                    <a:spcPct val="150000"/>
                  </a:lnSpc>
                  <a:buAutoNum type="alphaLcParenR"/>
                </a:pPr>
                <a:endParaRPr lang="sl-SI" sz="2000" b="1" dirty="0">
                  <a:solidFill>
                    <a:srgbClr val="FF0000"/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AutoNum type="alphaLcParenR"/>
                </a:pPr>
                <a:endParaRPr lang="sl-SI" sz="2000" b="1" dirty="0" smtClean="0">
                  <a:solidFill>
                    <a:srgbClr val="FF0000"/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AutoNum type="alphaLcParenR"/>
                </a:pPr>
                <a:endParaRPr lang="sl-SI" sz="2000" b="1" dirty="0">
                  <a:solidFill>
                    <a:srgbClr val="FF0000"/>
                  </a:solidFill>
                </a:endParaRPr>
              </a:p>
              <a:p>
                <a:pPr marL="457200" indent="-457200">
                  <a:lnSpc>
                    <a:spcPct val="150000"/>
                  </a:lnSpc>
                  <a:buAutoNum type="alphaLcParenR"/>
                </a:pPr>
                <a:endParaRPr lang="sl-SI" sz="2000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sl-SI" sz="2000" b="1" dirty="0" smtClean="0">
                    <a:solidFill>
                      <a:srgbClr val="FF0000"/>
                    </a:solidFill>
                  </a:rPr>
                  <a:t>VIŠINSKA TOČKA topokotnega trikotnika leži v njegovi zunanjosti.</a:t>
                </a:r>
                <a:endParaRPr lang="sl-SI" sz="2000" b="1" dirty="0">
                  <a:solidFill>
                    <a:srgbClr val="FF0000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sl-SI" sz="2000" b="1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sl-SI" sz="2000" b="1" dirty="0"/>
              </a:p>
            </p:txBody>
          </p:sp>
        </mc:Choice>
        <mc:Fallback>
          <p:sp>
            <p:nvSpPr>
              <p:cNvPr id="3" name="Označba mest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8868" y="479902"/>
                <a:ext cx="10515600" cy="5912271"/>
              </a:xfrm>
              <a:blipFill>
                <a:blip r:embed="rId2"/>
                <a:stretch>
                  <a:fillRect l="-638" t="-1546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PoljeZBesedilom 8"/>
          <p:cNvSpPr txBox="1"/>
          <p:nvPr/>
        </p:nvSpPr>
        <p:spPr>
          <a:xfrm>
            <a:off x="7549517" y="3249709"/>
            <a:ext cx="442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b</a:t>
            </a:r>
            <a:endParaRPr lang="sl-SI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9291485" y="3438806"/>
            <a:ext cx="442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a</a:t>
            </a:r>
            <a:endParaRPr lang="sl-SI" dirty="0"/>
          </a:p>
        </p:txBody>
      </p:sp>
      <p:sp>
        <p:nvSpPr>
          <p:cNvPr id="11" name="PoljeZBesedilom 10"/>
          <p:cNvSpPr txBox="1"/>
          <p:nvPr/>
        </p:nvSpPr>
        <p:spPr>
          <a:xfrm>
            <a:off x="7420981" y="4503174"/>
            <a:ext cx="442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c</a:t>
            </a:r>
            <a:endParaRPr lang="sl-SI" dirty="0"/>
          </a:p>
        </p:txBody>
      </p:sp>
      <p:cxnSp>
        <p:nvCxnSpPr>
          <p:cNvPr id="16" name="Raven povezovalnik 15"/>
          <p:cNvCxnSpPr/>
          <p:nvPr/>
        </p:nvCxnSpPr>
        <p:spPr>
          <a:xfrm flipH="1">
            <a:off x="8340883" y="2734908"/>
            <a:ext cx="1303963" cy="30027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en povezovalnik 17"/>
          <p:cNvCxnSpPr>
            <a:endCxn id="2" idx="4"/>
          </p:cNvCxnSpPr>
          <p:nvPr/>
        </p:nvCxnSpPr>
        <p:spPr>
          <a:xfrm flipH="1">
            <a:off x="6303759" y="4441439"/>
            <a:ext cx="4311534" cy="6667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ipsa 51"/>
          <p:cNvSpPr/>
          <p:nvPr/>
        </p:nvSpPr>
        <p:spPr>
          <a:xfrm>
            <a:off x="9717593" y="5899355"/>
            <a:ext cx="45719" cy="457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57" name="Skupina 56"/>
          <p:cNvGrpSpPr/>
          <p:nvPr/>
        </p:nvGrpSpPr>
        <p:grpSpPr>
          <a:xfrm>
            <a:off x="5958349" y="2443316"/>
            <a:ext cx="6114823" cy="4066557"/>
            <a:chOff x="5958349" y="2443316"/>
            <a:chExt cx="6114823" cy="4066557"/>
          </a:xfrm>
        </p:grpSpPr>
        <p:grpSp>
          <p:nvGrpSpPr>
            <p:cNvPr id="51" name="Skupina 50"/>
            <p:cNvGrpSpPr/>
            <p:nvPr/>
          </p:nvGrpSpPr>
          <p:grpSpPr>
            <a:xfrm>
              <a:off x="5958349" y="2443316"/>
              <a:ext cx="4230986" cy="4066557"/>
              <a:chOff x="5958349" y="2443316"/>
              <a:chExt cx="4230986" cy="4066557"/>
            </a:xfrm>
          </p:grpSpPr>
          <p:grpSp>
            <p:nvGrpSpPr>
              <p:cNvPr id="5" name="Skupina 4"/>
              <p:cNvGrpSpPr/>
              <p:nvPr/>
            </p:nvGrpSpPr>
            <p:grpSpPr>
              <a:xfrm>
                <a:off x="5958349" y="2443316"/>
                <a:ext cx="4176052" cy="2429190"/>
                <a:chOff x="5958349" y="2443316"/>
                <a:chExt cx="4176052" cy="2429190"/>
              </a:xfrm>
            </p:grpSpPr>
            <p:sp>
              <p:nvSpPr>
                <p:cNvPr id="2" name="Enakokraki trikotnik 1"/>
                <p:cNvSpPr/>
                <p:nvPr/>
              </p:nvSpPr>
              <p:spPr>
                <a:xfrm rot="9118444">
                  <a:off x="6360584" y="3552109"/>
                  <a:ext cx="3773817" cy="1183701"/>
                </a:xfrm>
                <a:prstGeom prst="triangle">
                  <a:avLst>
                    <a:gd name="adj" fmla="val 39067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l-SI"/>
                </a:p>
              </p:txBody>
            </p:sp>
            <p:sp>
              <p:nvSpPr>
                <p:cNvPr id="4" name="PoljeZBesedilom 3"/>
                <p:cNvSpPr txBox="1"/>
                <p:nvPr/>
              </p:nvSpPr>
              <p:spPr>
                <a:xfrm>
                  <a:off x="5958349" y="4503174"/>
                  <a:ext cx="4424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l-SI" dirty="0" smtClean="0"/>
                    <a:t>A</a:t>
                  </a:r>
                  <a:endParaRPr lang="sl-SI" dirty="0"/>
                </a:p>
              </p:txBody>
            </p:sp>
            <p:sp>
              <p:nvSpPr>
                <p:cNvPr id="6" name="PoljeZBesedilom 5"/>
                <p:cNvSpPr txBox="1"/>
                <p:nvPr/>
              </p:nvSpPr>
              <p:spPr>
                <a:xfrm>
                  <a:off x="9601292" y="2443316"/>
                  <a:ext cx="4424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l-SI" dirty="0" smtClean="0"/>
                    <a:t>C</a:t>
                  </a:r>
                  <a:endParaRPr lang="sl-SI" dirty="0"/>
                </a:p>
              </p:txBody>
            </p:sp>
            <p:sp>
              <p:nvSpPr>
                <p:cNvPr id="7" name="PoljeZBesedilom 6"/>
                <p:cNvSpPr txBox="1"/>
                <p:nvPr/>
              </p:nvSpPr>
              <p:spPr>
                <a:xfrm>
                  <a:off x="8750877" y="4503174"/>
                  <a:ext cx="44245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l-SI" dirty="0" smtClean="0"/>
                    <a:t>B</a:t>
                  </a:r>
                  <a:endParaRPr lang="sl-SI" dirty="0"/>
                </a:p>
              </p:txBody>
            </p:sp>
          </p:grpSp>
          <p:cxnSp>
            <p:nvCxnSpPr>
              <p:cNvPr id="12" name="Raven povezovalnik 11"/>
              <p:cNvCxnSpPr/>
              <p:nvPr/>
            </p:nvCxnSpPr>
            <p:spPr>
              <a:xfrm>
                <a:off x="8284637" y="3434375"/>
                <a:ext cx="1599094" cy="2786340"/>
              </a:xfrm>
              <a:prstGeom prst="line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aven povezovalnik 22"/>
              <p:cNvCxnSpPr/>
              <p:nvPr/>
            </p:nvCxnSpPr>
            <p:spPr>
              <a:xfrm>
                <a:off x="6303757" y="4519179"/>
                <a:ext cx="3885578" cy="1568823"/>
              </a:xfrm>
              <a:prstGeom prst="line">
                <a:avLst/>
              </a:prstGeom>
              <a:ln w="127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Raven povezovalnik 23"/>
              <p:cNvCxnSpPr/>
              <p:nvPr/>
            </p:nvCxnSpPr>
            <p:spPr>
              <a:xfrm>
                <a:off x="9645163" y="2734908"/>
                <a:ext cx="93391" cy="3774965"/>
              </a:xfrm>
              <a:prstGeom prst="lin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aven povezovalnik 33"/>
              <p:cNvCxnSpPr/>
              <p:nvPr/>
            </p:nvCxnSpPr>
            <p:spPr>
              <a:xfrm>
                <a:off x="9644846" y="2734908"/>
                <a:ext cx="47012" cy="1739869"/>
              </a:xfrm>
              <a:prstGeom prst="line">
                <a:avLst/>
              </a:prstGeom>
              <a:ln w="508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en povezovalnik 34"/>
              <p:cNvCxnSpPr/>
              <p:nvPr/>
            </p:nvCxnSpPr>
            <p:spPr>
              <a:xfrm>
                <a:off x="6333620" y="4519179"/>
                <a:ext cx="2125906" cy="868128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en povezovalnik 44"/>
              <p:cNvCxnSpPr>
                <a:endCxn id="2" idx="0"/>
              </p:cNvCxnSpPr>
              <p:nvPr/>
            </p:nvCxnSpPr>
            <p:spPr>
              <a:xfrm>
                <a:off x="8283808" y="3453024"/>
                <a:ext cx="605987" cy="1019518"/>
              </a:xfrm>
              <a:prstGeom prst="line">
                <a:avLst/>
              </a:prstGeom>
              <a:ln w="508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PoljeZBesedilom 52"/>
                <p:cNvSpPr txBox="1"/>
                <p:nvPr/>
              </p:nvSpPr>
              <p:spPr>
                <a:xfrm>
                  <a:off x="7195011" y="4934258"/>
                  <a:ext cx="40312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l-SI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l-SI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sl-SI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m:oMathPara>
                  </a14:m>
                  <a:endParaRPr lang="sl-SI" dirty="0"/>
                </a:p>
              </p:txBody>
            </p:sp>
          </mc:Choice>
          <mc:Fallback xmlns="">
            <p:sp>
              <p:nvSpPr>
                <p:cNvPr id="53" name="PoljeZBesedilom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5011" y="4934258"/>
                  <a:ext cx="403123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l-SI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PoljeZBesedilom 53"/>
                <p:cNvSpPr txBox="1"/>
                <p:nvPr/>
              </p:nvSpPr>
              <p:spPr>
                <a:xfrm>
                  <a:off x="9658226" y="3505163"/>
                  <a:ext cx="40312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l-SI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l-SI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sl-SI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oMath>
                    </m:oMathPara>
                  </a14:m>
                  <a:endParaRPr lang="sl-SI" dirty="0"/>
                </a:p>
              </p:txBody>
            </p:sp>
          </mc:Choice>
          <mc:Fallback xmlns="">
            <p:sp>
              <p:nvSpPr>
                <p:cNvPr id="54" name="PoljeZBesedilom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58226" y="3505163"/>
                  <a:ext cx="403123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l-SI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PoljeZBesedilom 54"/>
                <p:cNvSpPr txBox="1"/>
                <p:nvPr/>
              </p:nvSpPr>
              <p:spPr>
                <a:xfrm>
                  <a:off x="8513200" y="3576268"/>
                  <a:ext cx="40312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l-SI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l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sl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sl-SI" dirty="0"/>
                </a:p>
              </p:txBody>
            </p:sp>
          </mc:Choice>
          <mc:Fallback xmlns="">
            <p:sp>
              <p:nvSpPr>
                <p:cNvPr id="55" name="PoljeZBesedilom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13200" y="3576268"/>
                  <a:ext cx="403123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l-SI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PoljeZBesedilom 55"/>
                <p:cNvSpPr txBox="1"/>
                <p:nvPr/>
              </p:nvSpPr>
              <p:spPr>
                <a:xfrm>
                  <a:off x="9732156" y="5575299"/>
                  <a:ext cx="234101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sl-SI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  <m:r>
                          <a:rPr lang="sl-SI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sl-SI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𝒗𝒊</m:t>
                        </m:r>
                        <m:r>
                          <a:rPr lang="sl-SI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š</m:t>
                        </m:r>
                        <m:r>
                          <a:rPr lang="sl-SI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𝒊𝒏𝒔𝒌𝒂</m:t>
                        </m:r>
                        <m:r>
                          <a:rPr lang="sl-SI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l-SI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𝒕𝒐</m:t>
                        </m:r>
                        <m:r>
                          <a:rPr lang="sl-SI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sl-SI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𝒌𝒂</m:t>
                        </m:r>
                      </m:oMath>
                    </m:oMathPara>
                  </a14:m>
                  <a:endParaRPr lang="sl-SI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PoljeZBesedilom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32156" y="5575299"/>
                  <a:ext cx="2341016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l-SI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Pravokotnik 7"/>
          <p:cNvSpPr/>
          <p:nvPr/>
        </p:nvSpPr>
        <p:spPr>
          <a:xfrm rot="19914843">
            <a:off x="8197115" y="3464994"/>
            <a:ext cx="148359" cy="1483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7" name="Pravokotnik 26"/>
          <p:cNvSpPr/>
          <p:nvPr/>
        </p:nvSpPr>
        <p:spPr>
          <a:xfrm rot="1439627">
            <a:off x="8362269" y="5209997"/>
            <a:ext cx="169367" cy="1693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8" name="Pravokotnik 27"/>
          <p:cNvSpPr/>
          <p:nvPr/>
        </p:nvSpPr>
        <p:spPr>
          <a:xfrm>
            <a:off x="9673615" y="4307737"/>
            <a:ext cx="141188" cy="14118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1570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Označba mest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718868" y="479902"/>
                <a:ext cx="10515600" cy="611754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sl-SI" sz="2000" b="1" dirty="0" smtClean="0"/>
                  <a:t>3. Naloga : REŠITEV</a:t>
                </a:r>
              </a:p>
              <a:p>
                <a:pPr marL="0" indent="0">
                  <a:buNone/>
                </a:pPr>
                <a:r>
                  <a:rPr lang="sl-SI" sz="2000" dirty="0" smtClean="0"/>
                  <a:t>Narisan je pravokotni TRIKOTNIK ABC. </a:t>
                </a:r>
              </a:p>
              <a:p>
                <a:pPr marL="0" indent="0">
                  <a:buNone/>
                </a:pPr>
                <a:endParaRPr lang="sl-SI" sz="2000" b="1" dirty="0" smtClean="0"/>
              </a:p>
              <a:p>
                <a:pPr marL="457200" indent="-457200">
                  <a:lnSpc>
                    <a:spcPct val="150000"/>
                  </a:lnSpc>
                  <a:buAutoNum type="alphaLcParenR"/>
                </a:pPr>
                <a:r>
                  <a:rPr lang="sl-SI" sz="2000" b="1" dirty="0" smtClean="0"/>
                  <a:t>NARIŠI </a:t>
                </a:r>
                <a:r>
                  <a:rPr lang="sl-SI" sz="2000" dirty="0" smtClean="0"/>
                  <a:t>vse tri njegove </a:t>
                </a:r>
                <a:r>
                  <a:rPr lang="sl-SI" sz="2000" b="1" dirty="0" smtClean="0"/>
                  <a:t>višine</a:t>
                </a:r>
                <a:r>
                  <a:rPr lang="sl-SI" sz="2000" dirty="0" smtClean="0"/>
                  <a:t>.</a:t>
                </a:r>
              </a:p>
              <a:p>
                <a:pPr marL="457200" indent="-457200">
                  <a:lnSpc>
                    <a:spcPct val="150000"/>
                  </a:lnSpc>
                  <a:buAutoNum type="alphaLcParenR"/>
                </a:pPr>
                <a:r>
                  <a:rPr lang="sl-SI" sz="2000" b="1" dirty="0" smtClean="0"/>
                  <a:t>Opazuj </a:t>
                </a:r>
                <a:r>
                  <a:rPr lang="sl-SI" sz="2000" dirty="0" smtClean="0"/>
                  <a:t>narisano, razmisli in </a:t>
                </a:r>
                <a:r>
                  <a:rPr lang="sl-SI" sz="2000" b="1" dirty="0" smtClean="0"/>
                  <a:t>dopolni.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sl-SI" sz="2000" b="1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sl-SI" sz="2000" b="1" dirty="0" smtClean="0"/>
                  <a:t>Višina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0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sl-SI" sz="2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sl-SI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sl-SI" sz="2000" b="1" dirty="0" smtClean="0"/>
                  <a:t>je enaka stranici </a:t>
                </a:r>
                <a:r>
                  <a:rPr lang="sl-SI" sz="2000" b="1" i="1" dirty="0" smtClean="0">
                    <a:solidFill>
                      <a:srgbClr val="FF0000"/>
                    </a:solidFill>
                  </a:rPr>
                  <a:t>b</a:t>
                </a:r>
                <a:r>
                  <a:rPr lang="sl-SI" sz="2000" b="1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000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sl-SI" sz="20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sl-SI" sz="2000" b="1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sl-SI" sz="2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sl-SI" sz="2000" b="1" i="1" dirty="0" smtClean="0">
                    <a:solidFill>
                      <a:srgbClr val="FF0000"/>
                    </a:solidFill>
                  </a:rPr>
                  <a:t>b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sl-SI" sz="2000" b="1" dirty="0" smtClean="0"/>
                  <a:t>Višina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000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sl-SI" sz="2000" b="1" i="1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sl-SI" sz="2000" b="1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sl-SI" sz="2000" b="1" dirty="0"/>
                  <a:t>  je enaka stranici </a:t>
                </a:r>
                <a:r>
                  <a:rPr lang="sl-SI" sz="2000" b="1" i="1" dirty="0" smtClean="0">
                    <a:solidFill>
                      <a:srgbClr val="FF0000"/>
                    </a:solidFill>
                  </a:rPr>
                  <a:t>a</a:t>
                </a:r>
                <a:r>
                  <a:rPr lang="sl-SI" sz="2000" b="1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l-SI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l-SI" sz="2000" b="1" i="1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sl-SI" sz="20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sl-SI" sz="2000" b="1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sl-SI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l-SI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sl-SI" sz="2000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sl-SI" sz="2000" b="1" dirty="0" smtClean="0"/>
                  <a:t>Vse tri višine se sekajo v točki </a:t>
                </a:r>
                <a14:m>
                  <m:oMath xmlns:m="http://schemas.openxmlformats.org/officeDocument/2006/math">
                    <m:r>
                      <a:rPr lang="sl-SI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sl-SI" sz="2000" b="1" dirty="0" smtClean="0"/>
                  <a:t>, ki je </a:t>
                </a:r>
                <a:r>
                  <a:rPr lang="sl-SI" sz="2000" b="1" dirty="0" smtClean="0">
                    <a:solidFill>
                      <a:srgbClr val="FF0000"/>
                    </a:solidFill>
                  </a:rPr>
                  <a:t>VRH</a:t>
                </a:r>
                <a:r>
                  <a:rPr lang="sl-SI" sz="2000" b="1" dirty="0" smtClean="0"/>
                  <a:t> pravega kota.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sl-SI" sz="2000" b="1" dirty="0" smtClean="0">
                    <a:solidFill>
                      <a:srgbClr val="FF0000"/>
                    </a:solidFill>
                  </a:rPr>
                  <a:t>VIŠINSKA TOČKA V PRAVOKOTNEM TRIKOTNIKU je v VRHU pravega kota.</a:t>
                </a:r>
                <a:endParaRPr lang="sl-SI" sz="2000" b="1" dirty="0">
                  <a:solidFill>
                    <a:srgbClr val="FF0000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sl-SI" sz="2000" dirty="0" smtClean="0"/>
                  <a:t/>
                </a:r>
                <a:br>
                  <a:rPr lang="sl-SI" sz="2000" dirty="0" smtClean="0"/>
                </a:br>
                <a:endParaRPr lang="sl-SI" sz="2000" dirty="0" smtClean="0"/>
              </a:p>
            </p:txBody>
          </p:sp>
        </mc:Choice>
        <mc:Fallback xmlns="">
          <p:sp>
            <p:nvSpPr>
              <p:cNvPr id="3" name="Označba mest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8868" y="479902"/>
                <a:ext cx="10515600" cy="6117543"/>
              </a:xfrm>
              <a:blipFill>
                <a:blip r:embed="rId2"/>
                <a:stretch>
                  <a:fillRect l="-638" t="-1097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Skupina 32"/>
          <p:cNvGrpSpPr/>
          <p:nvPr/>
        </p:nvGrpSpPr>
        <p:grpSpPr>
          <a:xfrm>
            <a:off x="6764834" y="978434"/>
            <a:ext cx="3411552" cy="3621776"/>
            <a:chOff x="6764834" y="978434"/>
            <a:chExt cx="3411552" cy="3621776"/>
          </a:xfrm>
        </p:grpSpPr>
        <p:grpSp>
          <p:nvGrpSpPr>
            <p:cNvPr id="20" name="Skupina 19"/>
            <p:cNvGrpSpPr/>
            <p:nvPr/>
          </p:nvGrpSpPr>
          <p:grpSpPr>
            <a:xfrm>
              <a:off x="6764834" y="978434"/>
              <a:ext cx="3411552" cy="3621776"/>
              <a:chOff x="6764834" y="978434"/>
              <a:chExt cx="3411552" cy="3621776"/>
            </a:xfrm>
          </p:grpSpPr>
          <p:sp>
            <p:nvSpPr>
              <p:cNvPr id="2" name="Enakokraki trikotnik 1"/>
              <p:cNvSpPr/>
              <p:nvPr/>
            </p:nvSpPr>
            <p:spPr>
              <a:xfrm rot="13837309">
                <a:off x="6555612" y="2252797"/>
                <a:ext cx="3166319" cy="1528508"/>
              </a:xfrm>
              <a:prstGeom prst="triangle">
                <a:avLst>
                  <a:gd name="adj" fmla="val 39067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sp>
            <p:nvSpPr>
              <p:cNvPr id="4" name="PoljeZBesedilom 3"/>
              <p:cNvSpPr txBox="1"/>
              <p:nvPr/>
            </p:nvSpPr>
            <p:spPr>
              <a:xfrm>
                <a:off x="9733935" y="3618271"/>
                <a:ext cx="4424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l-SI" dirty="0" smtClean="0"/>
                  <a:t>A</a:t>
                </a:r>
                <a:endParaRPr lang="sl-SI" dirty="0"/>
              </a:p>
            </p:txBody>
          </p:sp>
          <p:sp>
            <p:nvSpPr>
              <p:cNvPr id="6" name="PoljeZBesedilom 5"/>
              <p:cNvSpPr txBox="1"/>
              <p:nvPr/>
            </p:nvSpPr>
            <p:spPr>
              <a:xfrm>
                <a:off x="7566564" y="3714447"/>
                <a:ext cx="4424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l-SI" dirty="0" smtClean="0"/>
                  <a:t>C</a:t>
                </a:r>
                <a:endParaRPr lang="sl-SI" dirty="0"/>
              </a:p>
            </p:txBody>
          </p:sp>
          <p:sp>
            <p:nvSpPr>
              <p:cNvPr id="7" name="PoljeZBesedilom 6"/>
              <p:cNvSpPr txBox="1"/>
              <p:nvPr/>
            </p:nvSpPr>
            <p:spPr>
              <a:xfrm>
                <a:off x="7588846" y="978434"/>
                <a:ext cx="4424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l-SI" dirty="0" smtClean="0"/>
                  <a:t>B</a:t>
                </a:r>
                <a:endParaRPr lang="sl-SI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PoljeZBesedilom 9"/>
                  <p:cNvSpPr txBox="1"/>
                  <p:nvPr/>
                </p:nvSpPr>
                <p:spPr>
                  <a:xfrm>
                    <a:off x="6764834" y="2482717"/>
                    <a:ext cx="91670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sl-SI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l-SI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l-SI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sl-SI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sl-SI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sl-SI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oMath>
                      </m:oMathPara>
                    </a14:m>
                    <a:endParaRPr lang="sl-SI" dirty="0"/>
                  </a:p>
                </p:txBody>
              </p:sp>
            </mc:Choice>
            <mc:Fallback xmlns="">
              <p:sp>
                <p:nvSpPr>
                  <p:cNvPr id="10" name="PoljeZBesedilom 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64834" y="2482717"/>
                    <a:ext cx="916702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639"/>
                    </a:stretch>
                  </a:blipFill>
                </p:spPr>
                <p:txBody>
                  <a:bodyPr/>
                  <a:lstStyle/>
                  <a:p>
                    <a:r>
                      <a:rPr lang="sl-SI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1" name="PoljeZBesedilom 10"/>
              <p:cNvSpPr txBox="1"/>
              <p:nvPr/>
            </p:nvSpPr>
            <p:spPr>
              <a:xfrm>
                <a:off x="8819463" y="2277978"/>
                <a:ext cx="4424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l-SI" dirty="0" smtClean="0"/>
                  <a:t>c</a:t>
                </a:r>
                <a:endParaRPr lang="sl-SI" dirty="0"/>
              </a:p>
            </p:txBody>
          </p:sp>
          <p:sp>
            <p:nvSpPr>
              <p:cNvPr id="13" name="Pravokotnik 12"/>
              <p:cNvSpPr/>
              <p:nvPr/>
            </p:nvSpPr>
            <p:spPr>
              <a:xfrm>
                <a:off x="7754589" y="3599337"/>
                <a:ext cx="167547" cy="167547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PoljeZBesedilom 13"/>
                  <p:cNvSpPr txBox="1"/>
                  <p:nvPr/>
                </p:nvSpPr>
                <p:spPr>
                  <a:xfrm>
                    <a:off x="8226175" y="3747335"/>
                    <a:ext cx="91670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sl-SI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l-SI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sl-SI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sl-SI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sl-SI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sl-SI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oMath>
                      </m:oMathPara>
                    </a14:m>
                    <a:endParaRPr lang="sl-SI" dirty="0"/>
                  </a:p>
                </p:txBody>
              </p:sp>
            </mc:Choice>
            <mc:Fallback xmlns="">
              <p:sp>
                <p:nvSpPr>
                  <p:cNvPr id="14" name="PoljeZBesedilom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26175" y="3747335"/>
                    <a:ext cx="916702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l-SI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4" name="Raven povezovalnik 23"/>
            <p:cNvCxnSpPr>
              <a:endCxn id="2" idx="3"/>
            </p:cNvCxnSpPr>
            <p:nvPr/>
          </p:nvCxnSpPr>
          <p:spPr>
            <a:xfrm flipV="1">
              <a:off x="7787789" y="2799764"/>
              <a:ext cx="1161357" cy="94053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aven povezovalnik 25"/>
            <p:cNvCxnSpPr/>
            <p:nvPr/>
          </p:nvCxnSpPr>
          <p:spPr>
            <a:xfrm flipH="1" flipV="1">
              <a:off x="7714736" y="1370177"/>
              <a:ext cx="39853" cy="238253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aven povezovalnik 26"/>
            <p:cNvCxnSpPr>
              <a:endCxn id="2" idx="2"/>
            </p:cNvCxnSpPr>
            <p:nvPr/>
          </p:nvCxnSpPr>
          <p:spPr>
            <a:xfrm flipV="1">
              <a:off x="7754589" y="3755924"/>
              <a:ext cx="1979346" cy="15252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PoljeZBesedilom 33"/>
              <p:cNvSpPr txBox="1"/>
              <p:nvPr/>
            </p:nvSpPr>
            <p:spPr>
              <a:xfrm>
                <a:off x="7935962" y="2792732"/>
                <a:ext cx="9167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l-SI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sl-SI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sl-SI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sl-SI" dirty="0"/>
              </a:p>
            </p:txBody>
          </p:sp>
        </mc:Choice>
        <mc:Fallback xmlns="">
          <p:sp>
            <p:nvSpPr>
              <p:cNvPr id="34" name="PoljeZBesedilom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5962" y="2792732"/>
                <a:ext cx="91670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Pravokotnik 16"/>
          <p:cNvSpPr/>
          <p:nvPr/>
        </p:nvSpPr>
        <p:spPr>
          <a:xfrm rot="3033965">
            <a:off x="8825693" y="2742093"/>
            <a:ext cx="113301" cy="1133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762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87</Words>
  <Application>Microsoft Office PowerPoint</Application>
  <PresentationFormat>Širokozaslonsko</PresentationFormat>
  <Paragraphs>49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Officeova tema</vt:lpstr>
      <vt:lpstr> VIŠINE TRIKOTNIKA –  utrjevanje, preiskovanje  REŠITVE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VIŠINSKA TOČKA TRIKOTNIKA</dc:title>
  <dc:creator>Windows User</dc:creator>
  <cp:lastModifiedBy>Windows User</cp:lastModifiedBy>
  <cp:revision>102</cp:revision>
  <dcterms:created xsi:type="dcterms:W3CDTF">2020-03-14T00:40:02Z</dcterms:created>
  <dcterms:modified xsi:type="dcterms:W3CDTF">2020-03-29T20:08:56Z</dcterms:modified>
</cp:coreProperties>
</file>