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77" r:id="rId4"/>
    <p:sldId id="279" r:id="rId5"/>
    <p:sldId id="280" r:id="rId6"/>
    <p:sldId id="282" r:id="rId7"/>
    <p:sldId id="283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275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36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9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435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61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62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27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18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93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3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38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257E-E6F5-4C65-B9FF-C10E93D26904}" type="datetimeFigureOut">
              <a:rPr lang="sl-SI" smtClean="0"/>
              <a:t>19. 03. 2020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837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eseli-izleti.com/planinarenje/90-triglav-2864-m-najvisi-vrh-slovenije-trodnevna-avantura-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ucbeniki.sio.si/matematika7/764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cbeniki.sio.si/matematika7/764/index1.html" TargetMode="External"/><Relationship Id="rId2" Type="http://schemas.openxmlformats.org/officeDocument/2006/relationships/hyperlink" Target="https://eucbeniki.sio.si/matematika7/764/index.htm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eucbeniki.sio.si/matematika7/764/index2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8876" y="575353"/>
            <a:ext cx="10515600" cy="1952090"/>
          </a:xfrm>
        </p:spPr>
        <p:txBody>
          <a:bodyPr>
            <a:normAutofit/>
          </a:bodyPr>
          <a:lstStyle/>
          <a:p>
            <a:pPr algn="ctr"/>
            <a:r>
              <a:rPr lang="sl-SI" sz="6000" b="1" dirty="0" smtClean="0">
                <a:solidFill>
                  <a:srgbClr val="FF0000"/>
                </a:solidFill>
                <a:latin typeface="+mn-lt"/>
              </a:rPr>
              <a:t>VIŠINA TRIKOTNIKA</a:t>
            </a: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(Stičišče, str. 241)</a:t>
            </a:r>
            <a:endParaRPr lang="sl-SI" sz="4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098" name="Picture 2" descr="Rezultat iskanja slik za triglav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19"/>
          <a:stretch/>
        </p:blipFill>
        <p:spPr bwMode="auto">
          <a:xfrm>
            <a:off x="3061699" y="2826695"/>
            <a:ext cx="5661061" cy="316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okotnik 2"/>
          <p:cNvSpPr/>
          <p:nvPr/>
        </p:nvSpPr>
        <p:spPr>
          <a:xfrm>
            <a:off x="3384429" y="5965920"/>
            <a:ext cx="46898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3"/>
              </a:rPr>
              <a:t>Vir: https</a:t>
            </a:r>
            <a:r>
              <a:rPr lang="sl-SI" sz="800" dirty="0">
                <a:hlinkClick r:id="rId3"/>
              </a:rPr>
              <a:t>://veseli-izleti.com/planinarenje/90-triglav-2864-m-najvisi-vrh-slovenije-trodnevna-avantura-2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21944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787958" y="2117027"/>
            <a:ext cx="1104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sl-SI" sz="4000" b="1" dirty="0" smtClean="0"/>
              <a:t>Načrtovalne naloge iz tega sklopa, ki so označene s </a:t>
            </a:r>
            <a:r>
              <a:rPr lang="sl-SI" sz="4000" b="1" dirty="0" smtClean="0">
                <a:solidFill>
                  <a:srgbClr val="FF0000"/>
                </a:solidFill>
              </a:rPr>
              <a:t>‚POŠLJI‘,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sl-SI" sz="4000" b="1" dirty="0" smtClean="0">
                <a:solidFill>
                  <a:srgbClr val="00B050"/>
                </a:solidFill>
              </a:rPr>
              <a:t>reši </a:t>
            </a:r>
            <a:r>
              <a:rPr lang="sl-SI" sz="4000" b="1" dirty="0">
                <a:solidFill>
                  <a:srgbClr val="00B050"/>
                </a:solidFill>
              </a:rPr>
              <a:t>v zvezek</a:t>
            </a:r>
            <a:r>
              <a:rPr lang="sl-SI" sz="4000" b="1" dirty="0"/>
              <a:t>, jih </a:t>
            </a:r>
            <a:r>
              <a:rPr lang="sl-SI" sz="4000" b="1" dirty="0">
                <a:solidFill>
                  <a:srgbClr val="0070C0"/>
                </a:solidFill>
              </a:rPr>
              <a:t>fotografiraj</a:t>
            </a:r>
            <a:r>
              <a:rPr lang="sl-SI" sz="4000" b="1" dirty="0"/>
              <a:t> in </a:t>
            </a:r>
            <a:r>
              <a:rPr lang="sl-SI" sz="4000" b="1" dirty="0">
                <a:solidFill>
                  <a:srgbClr val="FF0000"/>
                </a:solidFill>
              </a:rPr>
              <a:t>pošlji na mail </a:t>
            </a:r>
            <a:r>
              <a:rPr lang="sl-SI" sz="4000" b="1" dirty="0"/>
              <a:t>učiteljici</a:t>
            </a:r>
            <a:r>
              <a:rPr lang="sl-SI" sz="4000" b="1" dirty="0" smtClean="0"/>
              <a:t>.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4432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38446" y="373827"/>
            <a:ext cx="2752898" cy="483408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atin typeface="+mn-lt"/>
              </a:rPr>
              <a:t>Ponovitev:</a:t>
            </a:r>
            <a:endParaRPr lang="sl-SI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značba mesta vsebine 5"/>
              <p:cNvSpPr>
                <a:spLocks noGrp="1"/>
              </p:cNvSpPr>
              <p:nvPr>
                <p:ph idx="1"/>
              </p:nvPr>
            </p:nvSpPr>
            <p:spPr>
              <a:xfrm>
                <a:off x="738446" y="1109632"/>
                <a:ext cx="10515600" cy="53429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600" b="1" dirty="0" smtClean="0"/>
                  <a:t>1. REŠI INTERAKTIVNO NALOGO </a:t>
                </a:r>
                <a:r>
                  <a:rPr lang="sl-SI" sz="2600" dirty="0" smtClean="0"/>
                  <a:t>iz i-učbenika na </a:t>
                </a:r>
                <a:r>
                  <a:rPr lang="sl-SI" sz="2600" dirty="0" smtClean="0">
                    <a:hlinkClick r:id="rId2"/>
                  </a:rPr>
                  <a:t>tej povezavi</a:t>
                </a:r>
                <a:r>
                  <a:rPr lang="sl-SI" sz="2600" dirty="0" smtClean="0"/>
                  <a:t> :</a:t>
                </a:r>
              </a:p>
              <a:p>
                <a:r>
                  <a:rPr lang="sl-SI" sz="2600" dirty="0" smtClean="0"/>
                  <a:t>Naloga 3</a:t>
                </a:r>
              </a:p>
              <a:p>
                <a:pPr marL="0" indent="0">
                  <a:buNone/>
                </a:pPr>
                <a:endParaRPr lang="sl-SI" sz="2600" dirty="0" smtClean="0"/>
              </a:p>
              <a:p>
                <a:pPr marL="0" indent="0">
                  <a:buNone/>
                </a:pPr>
                <a:endParaRPr lang="sl-SI" sz="2600" dirty="0"/>
              </a:p>
              <a:p>
                <a:pPr marL="0" indent="0">
                  <a:buNone/>
                </a:pPr>
                <a:r>
                  <a:rPr lang="sl-SI" sz="2600" b="1" dirty="0" smtClean="0"/>
                  <a:t>2</a:t>
                </a:r>
                <a:r>
                  <a:rPr lang="sl-SI" sz="2600" dirty="0" smtClean="0"/>
                  <a:t>. </a:t>
                </a:r>
                <a:r>
                  <a:rPr lang="sl-SI" sz="2600" b="1" dirty="0" smtClean="0"/>
                  <a:t>Riši v zvezek </a:t>
                </a:r>
                <a:r>
                  <a:rPr lang="sl-SI" sz="2600" dirty="0" smtClean="0"/>
                  <a:t>po navodilu </a:t>
                </a:r>
                <a:endParaRPr lang="sl-SI" sz="2600" b="1" dirty="0" smtClean="0">
                  <a:solidFill>
                    <a:srgbClr val="FF0000"/>
                  </a:solidFill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sl-SI" sz="2600" b="1" dirty="0" smtClean="0">
                    <a:solidFill>
                      <a:srgbClr val="0070C0"/>
                    </a:solidFill>
                  </a:rPr>
                  <a:t>Nariši: </a:t>
                </a:r>
                <a:r>
                  <a:rPr lang="sl-SI" sz="2600" dirty="0" smtClean="0"/>
                  <a:t>premica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sl-SI" sz="2600" dirty="0" smtClean="0"/>
                  <a:t>, </a:t>
                </a:r>
                <a14:m>
                  <m:oMath xmlns:m="http://schemas.openxmlformats.org/officeDocument/2006/math">
                    <m:r>
                      <a:rPr lang="sl-SI" sz="2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l-SI" sz="2600" dirty="0" smtClean="0"/>
                  <a:t> </a:t>
                </a:r>
              </a:p>
              <a:p>
                <a:pPr marL="0" indent="0">
                  <a:buNone/>
                </a:pPr>
                <a:endParaRPr lang="sl-SI" sz="2600" dirty="0" smtClean="0"/>
              </a:p>
              <a:p>
                <a:pPr marL="514350" indent="-514350">
                  <a:buFont typeface="+mj-lt"/>
                  <a:buAutoNum type="alphaLcParenR" startAt="2"/>
                </a:pPr>
                <a:r>
                  <a:rPr lang="sl-SI" sz="2600" b="1" dirty="0" smtClean="0">
                    <a:solidFill>
                      <a:srgbClr val="0070C0"/>
                    </a:solidFill>
                  </a:rPr>
                  <a:t>Nariši</a:t>
                </a:r>
                <a:r>
                  <a:rPr lang="sl-SI" sz="2600" dirty="0" smtClean="0"/>
                  <a:t> poljuben ostrokotni trikotnik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sl-SI" sz="2600" dirty="0" smtClean="0"/>
                  <a:t> in točko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l-SI" sz="2600" dirty="0" smtClean="0"/>
                  <a:t> v njegovi notranjosti. Nariši, izmeri in s simboli zapiši razdalje od točke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l-SI" sz="2600" dirty="0" smtClean="0"/>
                  <a:t> do vsake od trikotnikovih stranic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sz="2600" dirty="0" smtClean="0"/>
                  <a:t>. </a:t>
                </a: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6" name="Označba mesta vsebin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8446" y="1109632"/>
                <a:ext cx="10515600" cy="5342925"/>
              </a:xfrm>
              <a:blipFill>
                <a:blip r:embed="rId3"/>
                <a:stretch>
                  <a:fillRect l="-1043" t="-1712" r="-75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207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"/>
          <p:cNvSpPr txBox="1">
            <a:spLocks/>
          </p:cNvSpPr>
          <p:nvPr/>
        </p:nvSpPr>
        <p:spPr>
          <a:xfrm>
            <a:off x="4078954" y="324151"/>
            <a:ext cx="3945163" cy="10628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sl-SI" sz="3600" b="1" dirty="0" smtClean="0">
                <a:solidFill>
                  <a:srgbClr val="FF0000"/>
                </a:solidFill>
                <a:latin typeface="+mn-lt"/>
              </a:rPr>
              <a:t>VIŠINE TRIKOTNIKA</a:t>
            </a:r>
            <a:endParaRPr lang="sl-SI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691971" y="1387011"/>
            <a:ext cx="109281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l-SI" sz="2400" b="1" dirty="0" smtClean="0"/>
              <a:t>REŠI INTERAKTIVNI NALOGI </a:t>
            </a:r>
            <a:r>
              <a:rPr lang="sl-SI" sz="2400" dirty="0"/>
              <a:t>iz </a:t>
            </a:r>
            <a:r>
              <a:rPr lang="sl-SI" sz="2400" dirty="0" smtClean="0"/>
              <a:t>i-učbenika: Nalogi preberi in odgovori na zastavljena vprašanja. Odgovore vpiši v predvidene okvirčke na spletu, da preveriš pravilnost. </a:t>
            </a:r>
          </a:p>
          <a:p>
            <a:endParaRPr lang="sl-SI" sz="2400" dirty="0" smtClean="0"/>
          </a:p>
          <a:p>
            <a:endParaRPr lang="sl-SI" sz="24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sl-SI" sz="2400" b="1" dirty="0" smtClean="0">
                <a:hlinkClick r:id="rId2"/>
              </a:rPr>
              <a:t>Povezava 1:  </a:t>
            </a:r>
            <a:r>
              <a:rPr lang="sl-SI" sz="2400" b="1" dirty="0" smtClean="0"/>
              <a:t>PIRAMIDA</a:t>
            </a:r>
            <a:br>
              <a:rPr lang="sl-SI" sz="2400" b="1" dirty="0" smtClean="0"/>
            </a:br>
            <a:r>
              <a:rPr lang="sl-SI" sz="2400" b="1" dirty="0" smtClean="0"/>
              <a:t>Razmisli </a:t>
            </a:r>
            <a:r>
              <a:rPr lang="sl-SI" sz="2400" b="1" dirty="0"/>
              <a:t>še: </a:t>
            </a:r>
            <a:r>
              <a:rPr lang="sl-SI" sz="2400" b="1" dirty="0" smtClean="0"/>
              <a:t>Kako visoka je piramida?</a:t>
            </a:r>
            <a:br>
              <a:rPr lang="sl-SI" sz="2400" b="1" dirty="0" smtClean="0"/>
            </a:br>
            <a:endParaRPr lang="sl-SI" sz="2400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sl-SI" sz="2400" b="1" dirty="0" smtClean="0">
                <a:hlinkClick r:id="rId3"/>
              </a:rPr>
              <a:t>Povezava </a:t>
            </a:r>
            <a:r>
              <a:rPr lang="sl-SI" sz="2400" b="1" dirty="0">
                <a:hlinkClick r:id="rId3"/>
              </a:rPr>
              <a:t>2</a:t>
            </a:r>
            <a:r>
              <a:rPr lang="sl-SI" sz="2400" b="1" dirty="0"/>
              <a:t>: KOLESAR na </a:t>
            </a:r>
            <a:r>
              <a:rPr lang="sl-SI" sz="2400" b="1" dirty="0" smtClean="0"/>
              <a:t>klancu</a:t>
            </a:r>
            <a:br>
              <a:rPr lang="sl-SI" sz="2400" b="1" dirty="0" smtClean="0"/>
            </a:br>
            <a:r>
              <a:rPr lang="sl-SI" sz="2400" b="1" dirty="0" smtClean="0"/>
              <a:t>Razmisli še: Kaj velja za višini obeh klancev?</a:t>
            </a:r>
          </a:p>
          <a:p>
            <a:r>
              <a:rPr lang="sl-SI" b="1" dirty="0"/>
              <a:t>	</a:t>
            </a:r>
            <a:r>
              <a:rPr lang="sl-SI" b="1" dirty="0" smtClean="0"/>
              <a:t/>
            </a:r>
            <a:br>
              <a:rPr lang="sl-SI" b="1" dirty="0" smtClean="0"/>
            </a:br>
            <a:endParaRPr lang="sl-SI" b="1" dirty="0" smtClean="0"/>
          </a:p>
        </p:txBody>
      </p:sp>
    </p:spTree>
    <p:extLst>
      <p:ext uri="{BB962C8B-B14F-4D97-AF65-F5344CB8AC3E}">
        <p14:creationId xmlns:p14="http://schemas.microsoft.com/office/powerpoint/2010/main" val="82511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avokotnik 6"/>
              <p:cNvSpPr/>
              <p:nvPr/>
            </p:nvSpPr>
            <p:spPr>
              <a:xfrm>
                <a:off x="653651" y="581161"/>
                <a:ext cx="10760938" cy="1892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l-SI" b="1" dirty="0" smtClean="0"/>
                  <a:t>2. V zvezek </a:t>
                </a:r>
                <a:r>
                  <a:rPr lang="sl-SI" b="1" dirty="0" smtClean="0">
                    <a:solidFill>
                      <a:srgbClr val="0070C0"/>
                    </a:solidFill>
                  </a:rPr>
                  <a:t>nariši TRI SKLADNE </a:t>
                </a:r>
                <a:r>
                  <a:rPr lang="sl-SI" dirty="0" smtClean="0"/>
                  <a:t>OSTROKOTNE trikotnike </a:t>
                </a:r>
                <a14:m>
                  <m:oMath xmlns:m="http://schemas.openxmlformats.org/officeDocument/2006/math">
                    <m:r>
                      <a:rPr lang="sl-SI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sl-SI" dirty="0" smtClean="0"/>
                  <a:t> in jim označi oglišča in stranice </a:t>
                </a:r>
              </a:p>
              <a:p>
                <a:r>
                  <a:rPr lang="sl-SI" b="1" dirty="0" smtClean="0"/>
                  <a:t>(Lahko si jih tudi natisneš s priloge na zadnji drsnici).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l-SI" dirty="0" smtClean="0"/>
                  <a:t>V prvi narisani trikotnik </a:t>
                </a:r>
                <a:r>
                  <a:rPr lang="sl-SI" b="1" dirty="0" smtClean="0">
                    <a:solidFill>
                      <a:srgbClr val="00B050"/>
                    </a:solidFill>
                  </a:rPr>
                  <a:t>VRIŠI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sl-SI" b="1" dirty="0" smtClean="0"/>
                  <a:t> </a:t>
                </a:r>
                <a:r>
                  <a:rPr lang="sl-SI" dirty="0" smtClean="0"/>
                  <a:t>najkrajšo (=pravokotno)razdaljo med ogliščem </a:t>
                </a:r>
                <a14:m>
                  <m:oMath xmlns:m="http://schemas.openxmlformats.org/officeDocument/2006/math">
                    <m:r>
                      <a:rPr lang="sl-SI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l-SI" dirty="0" smtClean="0"/>
                  <a:t> in stranico </a:t>
                </a:r>
                <a14:m>
                  <m:oMath xmlns:m="http://schemas.openxmlformats.org/officeDocument/2006/math">
                    <m:r>
                      <a:rPr lang="sl-SI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dirty="0" smtClean="0"/>
                  <a:t>. Označi jo z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sl-SI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sl-SI" dirty="0" smtClean="0"/>
                  <a:t>.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l-SI" dirty="0" smtClean="0"/>
                  <a:t>V drugi </a:t>
                </a:r>
                <a:r>
                  <a:rPr lang="sl-SI" dirty="0"/>
                  <a:t>narisani trikotnik </a:t>
                </a:r>
                <a:r>
                  <a:rPr lang="sl-SI" b="1" dirty="0">
                    <a:solidFill>
                      <a:srgbClr val="0070C0"/>
                    </a:solidFill>
                  </a:rPr>
                  <a:t>VRIŠI </a:t>
                </a:r>
                <a:r>
                  <a:rPr lang="sl-SI" b="1" dirty="0"/>
                  <a:t> </a:t>
                </a:r>
                <a:r>
                  <a:rPr lang="sl-SI" dirty="0"/>
                  <a:t>najkrajšo (=pravokotno)razdaljo med </a:t>
                </a:r>
                <a:r>
                  <a:rPr lang="sl-SI" dirty="0" smtClean="0"/>
                  <a:t>ogliščem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sl-SI" dirty="0" smtClean="0"/>
                  <a:t> in </a:t>
                </a:r>
                <a:r>
                  <a:rPr lang="sl-SI" dirty="0"/>
                  <a:t>stranico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l-SI" dirty="0" smtClean="0"/>
                  <a:t>. </a:t>
                </a:r>
                <a:r>
                  <a:rPr lang="sl-SI" dirty="0"/>
                  <a:t>Označi jo z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sl-SI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endParaRPr lang="sl-SI" dirty="0"/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l-SI" dirty="0"/>
                  <a:t>V </a:t>
                </a:r>
                <a:r>
                  <a:rPr lang="sl-SI" dirty="0" smtClean="0"/>
                  <a:t>tretji </a:t>
                </a:r>
                <a:r>
                  <a:rPr lang="sl-SI" dirty="0"/>
                  <a:t>narisani trikotnik </a:t>
                </a:r>
                <a:r>
                  <a:rPr lang="sl-SI" b="1" dirty="0">
                    <a:solidFill>
                      <a:srgbClr val="FF0000"/>
                    </a:solidFill>
                  </a:rPr>
                  <a:t>VRIŠI </a:t>
                </a:r>
                <a:r>
                  <a:rPr lang="sl-SI" b="1" dirty="0"/>
                  <a:t> </a:t>
                </a:r>
                <a:r>
                  <a:rPr lang="sl-SI" dirty="0"/>
                  <a:t>najkrajšo (=pravokotno)razdaljo med ogliščem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sl-SI" dirty="0" smtClean="0"/>
                  <a:t> </a:t>
                </a:r>
                <a:r>
                  <a:rPr lang="sl-SI" dirty="0"/>
                  <a:t>in stranico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l-SI" dirty="0" smtClean="0"/>
                  <a:t>. </a:t>
                </a:r>
                <a:r>
                  <a:rPr lang="sl-SI" dirty="0"/>
                  <a:t>Označi jo z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sl-SI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7" name="Pravokotni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51" y="581161"/>
                <a:ext cx="10760938" cy="1892826"/>
              </a:xfrm>
              <a:prstGeom prst="rect">
                <a:avLst/>
              </a:prstGeom>
              <a:blipFill>
                <a:blip r:embed="rId2"/>
                <a:stretch>
                  <a:fillRect l="-453" t="-1608" b="-192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Skupina 74"/>
          <p:cNvGrpSpPr/>
          <p:nvPr/>
        </p:nvGrpSpPr>
        <p:grpSpPr>
          <a:xfrm>
            <a:off x="1726112" y="2907754"/>
            <a:ext cx="492333" cy="1643865"/>
            <a:chOff x="1726112" y="2907754"/>
            <a:chExt cx="492333" cy="1643865"/>
          </a:xfrm>
        </p:grpSpPr>
        <p:sp>
          <p:nvSpPr>
            <p:cNvPr id="50" name="Pravokotnik 49"/>
            <p:cNvSpPr/>
            <p:nvPr/>
          </p:nvSpPr>
          <p:spPr>
            <a:xfrm>
              <a:off x="1726970" y="4361437"/>
              <a:ext cx="167547" cy="167547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grpSp>
          <p:nvGrpSpPr>
            <p:cNvPr id="69" name="Skupina 68"/>
            <p:cNvGrpSpPr/>
            <p:nvPr/>
          </p:nvGrpSpPr>
          <p:grpSpPr>
            <a:xfrm>
              <a:off x="1726112" y="2907754"/>
              <a:ext cx="492333" cy="1643865"/>
              <a:chOff x="1726112" y="2907754"/>
              <a:chExt cx="492333" cy="1643865"/>
            </a:xfrm>
          </p:grpSpPr>
          <p:cxnSp>
            <p:nvCxnSpPr>
              <p:cNvPr id="10" name="Raven povezovalnik 9"/>
              <p:cNvCxnSpPr>
                <a:stCxn id="4" idx="0"/>
                <a:endCxn id="4" idx="3"/>
              </p:cNvCxnSpPr>
              <p:nvPr/>
            </p:nvCxnSpPr>
            <p:spPr>
              <a:xfrm>
                <a:off x="1726112" y="2907754"/>
                <a:ext cx="0" cy="1643865"/>
              </a:xfrm>
              <a:prstGeom prst="line">
                <a:avLst/>
              </a:prstGeom>
              <a:ln w="158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PoljeZBesedilom 15"/>
                  <p:cNvSpPr txBox="1"/>
                  <p:nvPr/>
                </p:nvSpPr>
                <p:spPr>
                  <a:xfrm>
                    <a:off x="1748509" y="3614098"/>
                    <a:ext cx="46993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oMath>
                      </m:oMathPara>
                    </a14:m>
                    <a:endParaRPr lang="sl-SI" b="1" dirty="0"/>
                  </a:p>
                </p:txBody>
              </p:sp>
            </mc:Choice>
            <mc:Fallback xmlns="">
              <p:sp>
                <p:nvSpPr>
                  <p:cNvPr id="16" name="PoljeZBesedilom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48509" y="3614098"/>
                    <a:ext cx="469936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3" name="Skupina 52"/>
          <p:cNvGrpSpPr/>
          <p:nvPr/>
        </p:nvGrpSpPr>
        <p:grpSpPr>
          <a:xfrm>
            <a:off x="1041346" y="2589576"/>
            <a:ext cx="3273071" cy="2265021"/>
            <a:chOff x="979647" y="3062020"/>
            <a:chExt cx="3273071" cy="2265021"/>
          </a:xfrm>
        </p:grpSpPr>
        <p:sp>
          <p:nvSpPr>
            <p:cNvPr id="4" name="Enakokraki trikotnik 3"/>
            <p:cNvSpPr/>
            <p:nvPr/>
          </p:nvSpPr>
          <p:spPr>
            <a:xfrm>
              <a:off x="1263721" y="3380198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2" name="PoljeZBesedilom 11"/>
            <p:cNvSpPr txBox="1"/>
            <p:nvPr/>
          </p:nvSpPr>
          <p:spPr>
            <a:xfrm>
              <a:off x="1505555" y="306202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>
                  <a:solidFill>
                    <a:srgbClr val="00B050"/>
                  </a:solidFill>
                </a:rPr>
                <a:t>C</a:t>
              </a:r>
            </a:p>
          </p:txBody>
        </p:sp>
        <p:sp>
          <p:nvSpPr>
            <p:cNvPr id="14" name="PoljeZBesedilom 13"/>
            <p:cNvSpPr txBox="1"/>
            <p:nvPr/>
          </p:nvSpPr>
          <p:spPr>
            <a:xfrm>
              <a:off x="979647" y="4957709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dirty="0" smtClean="0"/>
                <a:t>A</a:t>
              </a:r>
              <a:endParaRPr lang="sl-SI" dirty="0"/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3935002" y="483939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B</a:t>
              </a:r>
              <a:endParaRPr lang="sl-SI" dirty="0"/>
            </a:p>
          </p:txBody>
        </p:sp>
        <p:sp>
          <p:nvSpPr>
            <p:cNvPr id="37" name="PoljeZBesedilom 36"/>
            <p:cNvSpPr txBox="1"/>
            <p:nvPr/>
          </p:nvSpPr>
          <p:spPr>
            <a:xfrm>
              <a:off x="2108697" y="4957709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>
                  <a:solidFill>
                    <a:srgbClr val="00B050"/>
                  </a:solidFill>
                </a:rPr>
                <a:t>c</a:t>
              </a:r>
              <a:endParaRPr lang="sl-SI" i="1" dirty="0">
                <a:solidFill>
                  <a:srgbClr val="00B050"/>
                </a:solidFill>
              </a:endParaRPr>
            </a:p>
          </p:txBody>
        </p:sp>
        <p:sp>
          <p:nvSpPr>
            <p:cNvPr id="38" name="PoljeZBesedilom 37"/>
            <p:cNvSpPr txBox="1"/>
            <p:nvPr/>
          </p:nvSpPr>
          <p:spPr>
            <a:xfrm>
              <a:off x="2641509" y="3708625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a</a:t>
              </a:r>
              <a:endParaRPr lang="sl-SI" i="1" dirty="0"/>
            </a:p>
          </p:txBody>
        </p:sp>
        <p:sp>
          <p:nvSpPr>
            <p:cNvPr id="41" name="PoljeZBesedilom 40"/>
            <p:cNvSpPr txBox="1"/>
            <p:nvPr/>
          </p:nvSpPr>
          <p:spPr>
            <a:xfrm>
              <a:off x="1102513" y="3946619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/>
                <a:t>b</a:t>
              </a:r>
            </a:p>
          </p:txBody>
        </p:sp>
      </p:grpSp>
      <p:grpSp>
        <p:nvGrpSpPr>
          <p:cNvPr id="72" name="Skupina 71"/>
          <p:cNvGrpSpPr/>
          <p:nvPr/>
        </p:nvGrpSpPr>
        <p:grpSpPr>
          <a:xfrm>
            <a:off x="4572010" y="2473987"/>
            <a:ext cx="3223737" cy="2380610"/>
            <a:chOff x="4572010" y="2473987"/>
            <a:chExt cx="3223737" cy="2380610"/>
          </a:xfrm>
        </p:grpSpPr>
        <p:sp>
          <p:nvSpPr>
            <p:cNvPr id="17" name="Enakokraki trikotnik 16"/>
            <p:cNvSpPr/>
            <p:nvPr/>
          </p:nvSpPr>
          <p:spPr>
            <a:xfrm>
              <a:off x="4806750" y="2858519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8" name="PoljeZBesedilom 17"/>
            <p:cNvSpPr txBox="1"/>
            <p:nvPr/>
          </p:nvSpPr>
          <p:spPr>
            <a:xfrm>
              <a:off x="5048584" y="24739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19" name="PoljeZBesedilom 18"/>
            <p:cNvSpPr txBox="1"/>
            <p:nvPr/>
          </p:nvSpPr>
          <p:spPr>
            <a:xfrm>
              <a:off x="4572010" y="443603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0070C0"/>
                  </a:solidFill>
                </a:rPr>
                <a:t>A</a:t>
              </a:r>
              <a:endParaRPr lang="sl-SI" dirty="0">
                <a:solidFill>
                  <a:srgbClr val="0070C0"/>
                </a:solidFill>
              </a:endParaRPr>
            </a:p>
          </p:txBody>
        </p:sp>
        <p:sp>
          <p:nvSpPr>
            <p:cNvPr id="20" name="PoljeZBesedilom 19"/>
            <p:cNvSpPr txBox="1"/>
            <p:nvPr/>
          </p:nvSpPr>
          <p:spPr>
            <a:xfrm>
              <a:off x="7478031" y="425136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B</a:t>
              </a:r>
              <a:endParaRPr lang="sl-SI" dirty="0"/>
            </a:p>
          </p:txBody>
        </p:sp>
        <p:sp>
          <p:nvSpPr>
            <p:cNvPr id="44" name="PoljeZBesedilom 43"/>
            <p:cNvSpPr txBox="1"/>
            <p:nvPr/>
          </p:nvSpPr>
          <p:spPr>
            <a:xfrm>
              <a:off x="6328903" y="3240274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>
                  <a:solidFill>
                    <a:srgbClr val="0070C0"/>
                  </a:solidFill>
                </a:rPr>
                <a:t>a</a:t>
              </a:r>
              <a:endParaRPr lang="sl-SI" i="1" dirty="0">
                <a:solidFill>
                  <a:srgbClr val="0070C0"/>
                </a:solidFill>
              </a:endParaRPr>
            </a:p>
          </p:txBody>
        </p:sp>
        <p:sp>
          <p:nvSpPr>
            <p:cNvPr id="46" name="PoljeZBesedilom 45"/>
            <p:cNvSpPr txBox="1"/>
            <p:nvPr/>
          </p:nvSpPr>
          <p:spPr>
            <a:xfrm>
              <a:off x="4681534" y="3424940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/>
                <a:t>b</a:t>
              </a:r>
            </a:p>
          </p:txBody>
        </p:sp>
        <p:sp>
          <p:nvSpPr>
            <p:cNvPr id="48" name="PoljeZBesedilom 47"/>
            <p:cNvSpPr txBox="1"/>
            <p:nvPr/>
          </p:nvSpPr>
          <p:spPr>
            <a:xfrm>
              <a:off x="5869558" y="4485265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4819782" y="3219075"/>
            <a:ext cx="999034" cy="1268057"/>
            <a:chOff x="4819782" y="3219075"/>
            <a:chExt cx="999034" cy="1268057"/>
          </a:xfrm>
        </p:grpSpPr>
        <p:grpSp>
          <p:nvGrpSpPr>
            <p:cNvPr id="59" name="Skupina 58"/>
            <p:cNvGrpSpPr/>
            <p:nvPr/>
          </p:nvGrpSpPr>
          <p:grpSpPr>
            <a:xfrm>
              <a:off x="4819782" y="3219075"/>
              <a:ext cx="935931" cy="1268057"/>
              <a:chOff x="4730877" y="3740754"/>
              <a:chExt cx="935931" cy="1268057"/>
            </a:xfrm>
          </p:grpSpPr>
          <p:cxnSp>
            <p:nvCxnSpPr>
              <p:cNvPr id="26" name="Raven povezovalnik 25"/>
              <p:cNvCxnSpPr/>
              <p:nvPr/>
            </p:nvCxnSpPr>
            <p:spPr>
              <a:xfrm flipH="1">
                <a:off x="4730877" y="3740754"/>
                <a:ext cx="935931" cy="126805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PoljeZBesedilom 32"/>
                  <p:cNvSpPr txBox="1"/>
                  <p:nvPr/>
                </p:nvSpPr>
                <p:spPr>
                  <a:xfrm>
                    <a:off x="5121454" y="4207478"/>
                    <a:ext cx="4891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l-SI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l-SI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</m:sSub>
                        </m:oMath>
                      </m:oMathPara>
                    </a14:m>
                    <a:endParaRPr lang="sl-SI" b="1" dirty="0"/>
                  </a:p>
                </p:txBody>
              </p:sp>
            </mc:Choice>
            <mc:Fallback xmlns="">
              <p:sp>
                <p:nvSpPr>
                  <p:cNvPr id="33" name="PoljeZBesedilom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21454" y="4207478"/>
                    <a:ext cx="489173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1" name="Pravokotnik 50"/>
            <p:cNvSpPr/>
            <p:nvPr/>
          </p:nvSpPr>
          <p:spPr>
            <a:xfrm rot="2073519">
              <a:off x="5678334" y="3258538"/>
              <a:ext cx="140482" cy="13880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70" name="Skupina 69"/>
          <p:cNvGrpSpPr/>
          <p:nvPr/>
        </p:nvGrpSpPr>
        <p:grpSpPr>
          <a:xfrm>
            <a:off x="8036958" y="2424752"/>
            <a:ext cx="3223737" cy="2380610"/>
            <a:chOff x="8036958" y="2424752"/>
            <a:chExt cx="3223737" cy="2380610"/>
          </a:xfrm>
        </p:grpSpPr>
        <p:sp>
          <p:nvSpPr>
            <p:cNvPr id="21" name="Enakokraki trikotnik 20"/>
            <p:cNvSpPr/>
            <p:nvPr/>
          </p:nvSpPr>
          <p:spPr>
            <a:xfrm>
              <a:off x="8285739" y="2809283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2" name="PoljeZBesedilom 21"/>
            <p:cNvSpPr txBox="1"/>
            <p:nvPr/>
          </p:nvSpPr>
          <p:spPr>
            <a:xfrm>
              <a:off x="8513532" y="242475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23" name="PoljeZBesedilom 22"/>
            <p:cNvSpPr txBox="1"/>
            <p:nvPr/>
          </p:nvSpPr>
          <p:spPr>
            <a:xfrm>
              <a:off x="8036958" y="438679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A</a:t>
              </a:r>
              <a:endParaRPr lang="sl-SI" dirty="0"/>
            </a:p>
          </p:txBody>
        </p:sp>
        <p:sp>
          <p:nvSpPr>
            <p:cNvPr id="24" name="PoljeZBesedilom 23"/>
            <p:cNvSpPr txBox="1"/>
            <p:nvPr/>
          </p:nvSpPr>
          <p:spPr>
            <a:xfrm>
              <a:off x="10942979" y="420212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FF0000"/>
                  </a:solidFill>
                </a:rPr>
                <a:t>B</a:t>
              </a:r>
              <a:endParaRPr lang="sl-SI" dirty="0">
                <a:solidFill>
                  <a:srgbClr val="FF0000"/>
                </a:solidFill>
              </a:endParaRPr>
            </a:p>
          </p:txBody>
        </p:sp>
        <p:sp>
          <p:nvSpPr>
            <p:cNvPr id="43" name="PoljeZBesedilom 42"/>
            <p:cNvSpPr txBox="1"/>
            <p:nvPr/>
          </p:nvSpPr>
          <p:spPr>
            <a:xfrm>
              <a:off x="9620441" y="31230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a</a:t>
              </a:r>
              <a:endParaRPr lang="sl-SI" i="1" dirty="0"/>
            </a:p>
          </p:txBody>
        </p:sp>
        <p:sp>
          <p:nvSpPr>
            <p:cNvPr id="45" name="PoljeZBesedilom 44"/>
            <p:cNvSpPr txBox="1"/>
            <p:nvPr/>
          </p:nvSpPr>
          <p:spPr>
            <a:xfrm>
              <a:off x="8171149" y="33223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7" name="PoljeZBesedilom 46"/>
            <p:cNvSpPr txBox="1"/>
            <p:nvPr/>
          </p:nvSpPr>
          <p:spPr>
            <a:xfrm>
              <a:off x="9443903" y="4436030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  <p:grpSp>
        <p:nvGrpSpPr>
          <p:cNvPr id="71" name="Skupina 70"/>
          <p:cNvGrpSpPr/>
          <p:nvPr/>
        </p:nvGrpSpPr>
        <p:grpSpPr>
          <a:xfrm>
            <a:off x="8416550" y="3684035"/>
            <a:ext cx="2526429" cy="753862"/>
            <a:chOff x="8416550" y="3684035"/>
            <a:chExt cx="2526429" cy="7538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PoljeZBesedilom 31"/>
                <p:cNvSpPr txBox="1"/>
                <p:nvPr/>
              </p:nvSpPr>
              <p:spPr>
                <a:xfrm>
                  <a:off x="9100048" y="3684035"/>
                  <a:ext cx="4875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l-SI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sl-SI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oMath>
                    </m:oMathPara>
                  </a14:m>
                  <a:endParaRPr lang="sl-SI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PoljeZBesedilom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00048" y="3684035"/>
                  <a:ext cx="487569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Raven povezovalnik 34"/>
            <p:cNvCxnSpPr/>
            <p:nvPr/>
          </p:nvCxnSpPr>
          <p:spPr>
            <a:xfrm flipH="1" flipV="1">
              <a:off x="8423414" y="3868701"/>
              <a:ext cx="2519565" cy="56919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Pravokotnik 51"/>
            <p:cNvSpPr/>
            <p:nvPr/>
          </p:nvSpPr>
          <p:spPr>
            <a:xfrm rot="776897">
              <a:off x="8416550" y="3882291"/>
              <a:ext cx="139466" cy="16004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sp>
        <p:nvSpPr>
          <p:cNvPr id="61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1041346" y="5108669"/>
            <a:ext cx="10732837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Višina trikotnika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cs typeface="Arial" panose="020B0604020202020204" pitchFamily="34" charset="0"/>
              </a:rPr>
              <a:t> 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je daljica, ki poteka od oglišča trikotnika do nosilke nasprotne stranice in je na to nosilko pravokotna.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sz="20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Vsak trikotnik ima 3 višine</a:t>
            </a:r>
            <a:r>
              <a:rPr lang="sl-SI" altLang="sl-SI" sz="20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.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066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avokotnik 6"/>
              <p:cNvSpPr/>
              <p:nvPr/>
            </p:nvSpPr>
            <p:spPr>
              <a:xfrm>
                <a:off x="501011" y="919789"/>
                <a:ext cx="10760938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sl-SI" sz="2000" b="1" dirty="0" smtClean="0"/>
              </a:p>
              <a:p>
                <a:r>
                  <a:rPr lang="sl-SI" sz="2000" dirty="0" smtClean="0">
                    <a:solidFill>
                      <a:schemeClr val="tx1"/>
                    </a:solidFill>
                  </a:rPr>
                  <a:t>V zvezek </a:t>
                </a:r>
                <a:r>
                  <a:rPr lang="sl-SI" sz="2000" b="1" dirty="0" smtClean="0">
                    <a:solidFill>
                      <a:schemeClr val="tx1"/>
                    </a:solidFill>
                  </a:rPr>
                  <a:t>nariši </a:t>
                </a:r>
                <a:r>
                  <a:rPr lang="sl-SI" sz="2000" dirty="0" smtClean="0">
                    <a:solidFill>
                      <a:schemeClr val="tx1"/>
                    </a:solidFill>
                  </a:rPr>
                  <a:t>OSTROKOTNI trikotnik </a:t>
                </a:r>
                <a14:m>
                  <m:oMath xmlns:m="http://schemas.openxmlformats.org/officeDocument/2006/math">
                    <m:r>
                      <a:rPr lang="sl-SI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sl-SI" sz="2000" dirty="0" smtClean="0">
                    <a:solidFill>
                      <a:schemeClr val="tx1"/>
                    </a:solidFill>
                  </a:rPr>
                  <a:t> in mu označi oglišča in stranice</a:t>
                </a:r>
                <a:r>
                  <a:rPr lang="sl-SI" sz="2000" b="1" dirty="0" smtClean="0">
                    <a:solidFill>
                      <a:schemeClr val="tx1"/>
                    </a:solidFill>
                  </a:rPr>
                  <a:t>. </a:t>
                </a:r>
              </a:p>
              <a:p>
                <a:endParaRPr lang="sl-SI" sz="2000" b="1" dirty="0" smtClean="0">
                  <a:solidFill>
                    <a:schemeClr val="tx1"/>
                  </a:solidFill>
                </a:endParaRPr>
              </a:p>
              <a:p>
                <a:r>
                  <a:rPr lang="sl-SI" sz="2000" dirty="0" smtClean="0"/>
                  <a:t>V ta trikotnik VRIŠI VSE TRI VIŠINE. Kaj ugotoviš? Zapiši! </a:t>
                </a:r>
              </a:p>
              <a:p>
                <a:endParaRPr lang="sl-SI" sz="2000" dirty="0"/>
              </a:p>
              <a:p>
                <a:r>
                  <a:rPr lang="sl-SI" sz="2000" dirty="0" smtClean="0"/>
                  <a:t>Pomagaj si z i-učbenikom </a:t>
                </a:r>
                <a:r>
                  <a:rPr lang="sl-SI" sz="2000" dirty="0" smtClean="0">
                    <a:hlinkClick r:id="rId2"/>
                  </a:rPr>
                  <a:t>na povezavi </a:t>
                </a:r>
                <a:r>
                  <a:rPr lang="sl-SI" sz="2000" dirty="0" smtClean="0"/>
                  <a:t>(višinska točka)</a:t>
                </a:r>
              </a:p>
              <a:p>
                <a:endParaRPr lang="sl-SI" sz="2000" dirty="0"/>
              </a:p>
              <a:p>
                <a:r>
                  <a:rPr lang="sl-SI" sz="2000" dirty="0" smtClean="0"/>
                  <a:t>Rešitev bo objavljena v naslednjem </a:t>
                </a:r>
                <a:r>
                  <a:rPr lang="sl-SI" sz="2000" dirty="0" err="1" smtClean="0"/>
                  <a:t>ppt</a:t>
                </a:r>
                <a:r>
                  <a:rPr lang="sl-SI" sz="2000" dirty="0" smtClean="0"/>
                  <a:t>. </a:t>
                </a:r>
              </a:p>
            </p:txBody>
          </p:sp>
        </mc:Choice>
        <mc:Fallback xmlns="">
          <p:sp>
            <p:nvSpPr>
              <p:cNvPr id="7" name="Pravokotni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11" y="919789"/>
                <a:ext cx="10760938" cy="2554545"/>
              </a:xfrm>
              <a:prstGeom prst="rect">
                <a:avLst/>
              </a:prstGeom>
              <a:blipFill>
                <a:blip r:embed="rId3"/>
                <a:stretch>
                  <a:fillRect l="-567" b="-334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ravokotnik 8"/>
          <p:cNvSpPr/>
          <p:nvPr/>
        </p:nvSpPr>
        <p:spPr>
          <a:xfrm>
            <a:off x="1369302" y="350402"/>
            <a:ext cx="6282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000" b="1" dirty="0">
                <a:solidFill>
                  <a:srgbClr val="FF0000"/>
                </a:solidFill>
              </a:rPr>
              <a:t>DOMAČA NALOGA: </a:t>
            </a:r>
            <a:r>
              <a:rPr lang="sl-SI" sz="4000" b="1" dirty="0" smtClean="0">
                <a:solidFill>
                  <a:srgbClr val="FF0000"/>
                </a:solidFill>
              </a:rPr>
              <a:t>(POŠLJI!)</a:t>
            </a:r>
            <a:endParaRPr lang="sl-SI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49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+mn-lt"/>
              </a:rPr>
              <a:t>PRILOGA - trikotniki</a:t>
            </a:r>
            <a:endParaRPr lang="sl-SI" dirty="0">
              <a:latin typeface="+mn-lt"/>
            </a:endParaRPr>
          </a:p>
        </p:txBody>
      </p:sp>
      <p:sp>
        <p:nvSpPr>
          <p:cNvPr id="6" name="Enakokraki trikotnik 5"/>
          <p:cNvSpPr/>
          <p:nvPr/>
        </p:nvSpPr>
        <p:spPr>
          <a:xfrm>
            <a:off x="1046624" y="2199389"/>
            <a:ext cx="2671281" cy="1643865"/>
          </a:xfrm>
          <a:prstGeom prst="triangle">
            <a:avLst>
              <a:gd name="adj" fmla="val 15000"/>
            </a:avLst>
          </a:prstGeom>
          <a:noFill/>
          <a:ln w="19050" cap="rnd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oljeZBesedilom 6"/>
          <p:cNvSpPr txBox="1"/>
          <p:nvPr/>
        </p:nvSpPr>
        <p:spPr>
          <a:xfrm>
            <a:off x="1288458" y="188121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762550" y="3776900"/>
            <a:ext cx="3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3717905" y="36585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B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1891600" y="3776900"/>
            <a:ext cx="33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 smtClean="0">
                <a:solidFill>
                  <a:srgbClr val="00B050"/>
                </a:solidFill>
              </a:rPr>
              <a:t>c</a:t>
            </a:r>
            <a:endParaRPr lang="sl-SI" i="1" dirty="0">
              <a:solidFill>
                <a:srgbClr val="00B050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2424412" y="2527816"/>
            <a:ext cx="3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 smtClean="0"/>
              <a:t>a</a:t>
            </a:r>
            <a:endParaRPr lang="sl-SI" i="1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885416" y="2765810"/>
            <a:ext cx="3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/>
              <a:t>b</a:t>
            </a:r>
          </a:p>
        </p:txBody>
      </p:sp>
      <p:grpSp>
        <p:nvGrpSpPr>
          <p:cNvPr id="29" name="Skupina 28"/>
          <p:cNvGrpSpPr/>
          <p:nvPr/>
        </p:nvGrpSpPr>
        <p:grpSpPr>
          <a:xfrm>
            <a:off x="4333370" y="1765622"/>
            <a:ext cx="3223737" cy="2380610"/>
            <a:chOff x="4572010" y="2473987"/>
            <a:chExt cx="3223737" cy="2380610"/>
          </a:xfrm>
        </p:grpSpPr>
        <p:sp>
          <p:nvSpPr>
            <p:cNvPr id="30" name="Enakokraki trikotnik 29"/>
            <p:cNvSpPr/>
            <p:nvPr/>
          </p:nvSpPr>
          <p:spPr>
            <a:xfrm>
              <a:off x="4806750" y="2858519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31" name="PoljeZBesedilom 30"/>
            <p:cNvSpPr txBox="1"/>
            <p:nvPr/>
          </p:nvSpPr>
          <p:spPr>
            <a:xfrm>
              <a:off x="5048584" y="24739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32" name="PoljeZBesedilom 31"/>
            <p:cNvSpPr txBox="1"/>
            <p:nvPr/>
          </p:nvSpPr>
          <p:spPr>
            <a:xfrm>
              <a:off x="4572010" y="443603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0070C0"/>
                  </a:solidFill>
                </a:rPr>
                <a:t>A</a:t>
              </a:r>
              <a:endParaRPr lang="sl-SI" dirty="0">
                <a:solidFill>
                  <a:srgbClr val="0070C0"/>
                </a:solidFill>
              </a:endParaRPr>
            </a:p>
          </p:txBody>
        </p:sp>
        <p:sp>
          <p:nvSpPr>
            <p:cNvPr id="33" name="PoljeZBesedilom 32"/>
            <p:cNvSpPr txBox="1"/>
            <p:nvPr/>
          </p:nvSpPr>
          <p:spPr>
            <a:xfrm>
              <a:off x="7478031" y="425136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B</a:t>
              </a:r>
              <a:endParaRPr lang="sl-SI" dirty="0"/>
            </a:p>
          </p:txBody>
        </p:sp>
        <p:sp>
          <p:nvSpPr>
            <p:cNvPr id="34" name="PoljeZBesedilom 33"/>
            <p:cNvSpPr txBox="1"/>
            <p:nvPr/>
          </p:nvSpPr>
          <p:spPr>
            <a:xfrm>
              <a:off x="6328903" y="3240274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>
                  <a:solidFill>
                    <a:srgbClr val="0070C0"/>
                  </a:solidFill>
                </a:rPr>
                <a:t>a</a:t>
              </a:r>
              <a:endParaRPr lang="sl-SI" i="1" dirty="0">
                <a:solidFill>
                  <a:srgbClr val="0070C0"/>
                </a:solidFill>
              </a:endParaRPr>
            </a:p>
          </p:txBody>
        </p:sp>
        <p:sp>
          <p:nvSpPr>
            <p:cNvPr id="35" name="PoljeZBesedilom 34"/>
            <p:cNvSpPr txBox="1"/>
            <p:nvPr/>
          </p:nvSpPr>
          <p:spPr>
            <a:xfrm>
              <a:off x="4681534" y="3424940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/>
                <a:t>b</a:t>
              </a:r>
            </a:p>
          </p:txBody>
        </p:sp>
        <p:sp>
          <p:nvSpPr>
            <p:cNvPr id="36" name="PoljeZBesedilom 35"/>
            <p:cNvSpPr txBox="1"/>
            <p:nvPr/>
          </p:nvSpPr>
          <p:spPr>
            <a:xfrm>
              <a:off x="5869558" y="4485265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7804045" y="1732350"/>
            <a:ext cx="3223737" cy="2380610"/>
            <a:chOff x="8036958" y="2424752"/>
            <a:chExt cx="3223737" cy="2380610"/>
          </a:xfrm>
        </p:grpSpPr>
        <p:sp>
          <p:nvSpPr>
            <p:cNvPr id="38" name="Enakokraki trikotnik 37"/>
            <p:cNvSpPr/>
            <p:nvPr/>
          </p:nvSpPr>
          <p:spPr>
            <a:xfrm>
              <a:off x="8285739" y="2809283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39" name="PoljeZBesedilom 38"/>
            <p:cNvSpPr txBox="1"/>
            <p:nvPr/>
          </p:nvSpPr>
          <p:spPr>
            <a:xfrm>
              <a:off x="8513532" y="242475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40" name="PoljeZBesedilom 39"/>
            <p:cNvSpPr txBox="1"/>
            <p:nvPr/>
          </p:nvSpPr>
          <p:spPr>
            <a:xfrm>
              <a:off x="8036958" y="438679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A</a:t>
              </a:r>
              <a:endParaRPr lang="sl-SI" dirty="0"/>
            </a:p>
          </p:txBody>
        </p:sp>
        <p:sp>
          <p:nvSpPr>
            <p:cNvPr id="41" name="PoljeZBesedilom 40"/>
            <p:cNvSpPr txBox="1"/>
            <p:nvPr/>
          </p:nvSpPr>
          <p:spPr>
            <a:xfrm>
              <a:off x="10942979" y="420212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FF0000"/>
                  </a:solidFill>
                </a:rPr>
                <a:t>B</a:t>
              </a:r>
              <a:endParaRPr lang="sl-SI" dirty="0">
                <a:solidFill>
                  <a:srgbClr val="FF0000"/>
                </a:solidFill>
              </a:endParaRPr>
            </a:p>
          </p:txBody>
        </p:sp>
        <p:sp>
          <p:nvSpPr>
            <p:cNvPr id="42" name="PoljeZBesedilom 41"/>
            <p:cNvSpPr txBox="1"/>
            <p:nvPr/>
          </p:nvSpPr>
          <p:spPr>
            <a:xfrm>
              <a:off x="9620441" y="31230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a</a:t>
              </a:r>
              <a:endParaRPr lang="sl-SI" i="1" dirty="0"/>
            </a:p>
          </p:txBody>
        </p:sp>
        <p:sp>
          <p:nvSpPr>
            <p:cNvPr id="43" name="PoljeZBesedilom 42"/>
            <p:cNvSpPr txBox="1"/>
            <p:nvPr/>
          </p:nvSpPr>
          <p:spPr>
            <a:xfrm>
              <a:off x="8171149" y="33223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4" name="PoljeZBesedilom 43"/>
            <p:cNvSpPr txBox="1"/>
            <p:nvPr/>
          </p:nvSpPr>
          <p:spPr>
            <a:xfrm>
              <a:off x="9443903" y="4436030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1100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232</Words>
  <Application>Microsoft Office PowerPoint</Application>
  <PresentationFormat>Širokozaslonsko</PresentationFormat>
  <Paragraphs>77</Paragraphs>
  <Slides>7</Slides>
  <Notes>0</Notes>
  <HiddenSlides>1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Officeova tema</vt:lpstr>
      <vt:lpstr>VIŠINA TRIKOTNIKA (Stičišče, str. 241)</vt:lpstr>
      <vt:lpstr>PowerPointova predstavitev</vt:lpstr>
      <vt:lpstr>Ponovitev:</vt:lpstr>
      <vt:lpstr>PowerPointova predstavitev</vt:lpstr>
      <vt:lpstr>PowerPointova predstavitev</vt:lpstr>
      <vt:lpstr>PowerPointova predstavitev</vt:lpstr>
      <vt:lpstr>PRILOGA - trikotniki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NOTRANJI IN ZUNANJI KOTI TRIKOTNIKA</dc:title>
  <dc:creator>Windows User</dc:creator>
  <cp:lastModifiedBy>Windows User</cp:lastModifiedBy>
  <cp:revision>242</cp:revision>
  <dcterms:created xsi:type="dcterms:W3CDTF">2020-03-13T15:59:59Z</dcterms:created>
  <dcterms:modified xsi:type="dcterms:W3CDTF">2020-03-19T19:52:15Z</dcterms:modified>
</cp:coreProperties>
</file>