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414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082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49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492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204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692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266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927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545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008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72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EEC7-DFA7-486C-B913-7061473FDB03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963B-7B39-4493-9A6E-0CE767A5A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79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.openprof.com/ge/images/111/Trikotnik_pravokotni_color_1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sz="5400" b="1" dirty="0" smtClean="0">
                <a:solidFill>
                  <a:srgbClr val="FF0000"/>
                </a:solidFill>
                <a:latin typeface="+mn-lt"/>
              </a:rPr>
              <a:t>POSEBNI PRIMERI </a:t>
            </a:r>
            <a:r>
              <a:rPr lang="sl-SI" sz="5400" b="1" dirty="0" smtClean="0">
                <a:solidFill>
                  <a:srgbClr val="FF0000"/>
                </a:solidFill>
                <a:latin typeface="+mn-lt"/>
              </a:rPr>
              <a:t>TRIKOTNIKOV – 2. del</a:t>
            </a:r>
            <a:endParaRPr lang="sl-SI" sz="5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3818385" y="4971636"/>
            <a:ext cx="33010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>
                <a:hlinkClick r:id="rId2"/>
              </a:rPr>
              <a:t>https://si.openprof.com/ge/images/111/Trikotnik_pravokotni_color_1.png</a:t>
            </a:r>
            <a:endParaRPr lang="sl-SI" sz="800" dirty="0"/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390" y="1802076"/>
            <a:ext cx="5645033" cy="316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2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  <a:latin typeface="+mn-lt"/>
              </a:rPr>
              <a:t>2. RAZNOSTRANIČNI TRIKOTNIKI</a:t>
            </a:r>
            <a:endParaRPr lang="sl-SI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PoljeZBesedilom 24"/>
          <p:cNvSpPr txBox="1"/>
          <p:nvPr/>
        </p:nvSpPr>
        <p:spPr>
          <a:xfrm>
            <a:off x="5875802" y="2302350"/>
            <a:ext cx="513656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FF0000"/>
                </a:solidFill>
              </a:rPr>
              <a:t>Lastnosti:</a:t>
            </a:r>
          </a:p>
          <a:p>
            <a:endParaRPr lang="sl-SI" b="1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dirty="0" smtClean="0"/>
              <a:t>Vse tri stranice so </a:t>
            </a:r>
            <a:r>
              <a:rPr lang="sl-SI" b="1" dirty="0" smtClean="0">
                <a:solidFill>
                  <a:srgbClr val="FF0000"/>
                </a:solidFill>
              </a:rPr>
              <a:t>RAZLIČNO DOLGE</a:t>
            </a:r>
            <a:r>
              <a:rPr lang="sl-SI" dirty="0" smtClean="0"/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b="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b="1" dirty="0" smtClean="0">
                <a:solidFill>
                  <a:srgbClr val="FF0000"/>
                </a:solidFill>
              </a:rPr>
              <a:t>VSI TRIJE KOTI so različno veliki </a:t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sz="1600" dirty="0" smtClean="0">
                <a:ea typeface="Cambria Math" panose="02040503050406030204" pitchFamily="18" charset="0"/>
              </a:rPr>
              <a:t>(nasproti daljši stranici leži večji kot)</a:t>
            </a:r>
            <a:endParaRPr lang="sl-SI" sz="1600" dirty="0" smtClean="0"/>
          </a:p>
          <a:p>
            <a:pPr>
              <a:lnSpc>
                <a:spcPct val="150000"/>
              </a:lnSpc>
            </a:pPr>
            <a:endParaRPr lang="sl-SI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dirty="0" smtClean="0"/>
              <a:t>NIMA </a:t>
            </a:r>
            <a:r>
              <a:rPr lang="sl-SI" b="1" dirty="0" smtClean="0">
                <a:solidFill>
                  <a:srgbClr val="FF0000"/>
                </a:solidFill>
              </a:rPr>
              <a:t>SIMETRAL</a:t>
            </a:r>
            <a:r>
              <a:rPr lang="sl-SI" dirty="0"/>
              <a:t>.</a:t>
            </a:r>
            <a:endParaRPr lang="sl-SI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33" y="1968053"/>
            <a:ext cx="4214142" cy="258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623477" y="371886"/>
            <a:ext cx="10288287" cy="823912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rgbClr val="0070C0"/>
                </a:solidFill>
              </a:rPr>
              <a:t> PRAVOKOTNI TRIKOTNIK</a:t>
            </a:r>
            <a:endParaRPr lang="sl-SI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4534967" y="1546962"/>
                <a:ext cx="7434751" cy="5339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sz="2000" b="1" dirty="0" smtClean="0">
                    <a:solidFill>
                      <a:srgbClr val="FF0000"/>
                    </a:solidFill>
                  </a:rPr>
                  <a:t>Lastnosti: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Pravokotni stranici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sta KATETI.</a:t>
                </a:r>
              </a:p>
              <a:p>
                <a:pPr marL="265113">
                  <a:lnSpc>
                    <a:spcPct val="150000"/>
                  </a:lnSpc>
                </a:pPr>
                <a:r>
                  <a:rPr lang="sl-SI" dirty="0" smtClean="0"/>
                  <a:t>Stranica nasproti pravega kota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je HIPOTENUZA. </a:t>
                </a:r>
                <a:r>
                  <a:rPr lang="sl-SI" dirty="0" smtClean="0"/>
                  <a:t>Je najdaljša stranica trikotnika.</a:t>
                </a:r>
              </a:p>
              <a:p>
                <a:pPr marL="265113">
                  <a:lnSpc>
                    <a:spcPct val="150000"/>
                  </a:lnSpc>
                </a:pPr>
                <a:endParaRPr lang="sl-SI" dirty="0"/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PRAVI KOT</a:t>
                </a:r>
                <a:r>
                  <a:rPr lang="sl-SI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sl-SI" dirty="0" smtClean="0"/>
                  <a:t>leži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 nasproti hipotenuzi </a:t>
                </a:r>
                <a:r>
                  <a:rPr lang="sl-SI" dirty="0" smtClean="0"/>
                  <a:t>in je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največji kot </a:t>
                </a:r>
                <a:r>
                  <a:rPr lang="sl-SI" dirty="0" smtClean="0"/>
                  <a:t>v trikotniku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KOTA OB HIPOTENUZI </a:t>
                </a:r>
                <a:r>
                  <a:rPr lang="sl-SI" dirty="0" smtClean="0"/>
                  <a:t>sta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ostra.</a:t>
                </a:r>
              </a:p>
              <a:p>
                <a:pPr marL="265113">
                  <a:lnSpc>
                    <a:spcPct val="150000"/>
                  </a:lnSpc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OSTRA KOTA </a:t>
                </a:r>
                <a:r>
                  <a:rPr lang="sl-SI" dirty="0" smtClean="0"/>
                  <a:t>v pravokotnem trikotniku skupaj merita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sl-SI" dirty="0" smtClean="0"/>
                  <a:t> sta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komplementarna:  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sl-SI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/>
                </a:r>
                <a:br>
                  <a:rPr lang="sl-SI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</a:br>
                <a:r>
                  <a:rPr lang="sl-SI" sz="1600" dirty="0" smtClean="0">
                    <a:ea typeface="Cambria Math" panose="02040503050406030204" pitchFamily="18" charset="0"/>
                  </a:rPr>
                  <a:t>(vsota kotov v trikotniku je 180°, ker je en kot </a:t>
                </a:r>
                <a14:m>
                  <m:oMath xmlns:m="http://schemas.openxmlformats.org/officeDocument/2006/math">
                    <m:r>
                      <a:rPr lang="sl-SI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sl-SI" sz="1600" dirty="0" smtClean="0">
                    <a:ea typeface="Cambria Math" panose="02040503050406030204" pitchFamily="18" charset="0"/>
                  </a:rPr>
                  <a:t>sta ostala dva skupaj tudi 90°)</a:t>
                </a:r>
                <a:endParaRPr lang="sl-SI" sz="1600" dirty="0" smtClean="0"/>
              </a:p>
              <a:p>
                <a:pPr>
                  <a:lnSpc>
                    <a:spcPct val="150000"/>
                  </a:lnSpc>
                </a:pPr>
                <a:endParaRPr lang="sl-SI" dirty="0" smtClean="0"/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/>
                  <a:t>NIMA </a:t>
                </a:r>
                <a:r>
                  <a:rPr lang="sl-SI" b="1" dirty="0">
                    <a:solidFill>
                      <a:srgbClr val="FF0000"/>
                    </a:solidFill>
                  </a:rPr>
                  <a:t>SIMETRAL</a:t>
                </a:r>
                <a:r>
                  <a:rPr lang="sl-SI" dirty="0"/>
                  <a:t>.</a:t>
                </a:r>
              </a:p>
              <a:p>
                <a:pPr>
                  <a:lnSpc>
                    <a:spcPct val="150000"/>
                  </a:lnSpc>
                </a:pPr>
                <a:endParaRPr lang="sl-SI" dirty="0"/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967" y="1546962"/>
                <a:ext cx="7434751" cy="5339923"/>
              </a:xfrm>
              <a:prstGeom prst="rect">
                <a:avLst/>
              </a:prstGeom>
              <a:blipFill>
                <a:blip r:embed="rId2"/>
                <a:stretch>
                  <a:fillRect l="-902" t="-68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77" y="1560256"/>
            <a:ext cx="3758469" cy="29232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Pravokotnik 15"/>
              <p:cNvSpPr/>
              <p:nvPr/>
            </p:nvSpPr>
            <p:spPr>
              <a:xfrm>
                <a:off x="1657855" y="3593676"/>
                <a:ext cx="85029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sl-SI" sz="14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sz="14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sl-SI" sz="14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sl-SI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Pravokotni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855" y="3593676"/>
                <a:ext cx="850297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Pravokotnik 16"/>
              <p:cNvSpPr/>
              <p:nvPr/>
            </p:nvSpPr>
            <p:spPr>
              <a:xfrm>
                <a:off x="3339939" y="3547510"/>
                <a:ext cx="3449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sl-SI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Pravokotni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939" y="3547510"/>
                <a:ext cx="34496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Pravokotnik 17"/>
              <p:cNvSpPr/>
              <p:nvPr/>
            </p:nvSpPr>
            <p:spPr>
              <a:xfrm>
                <a:off x="1657855" y="2269189"/>
                <a:ext cx="34656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sl-SI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Pravokotni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855" y="2269189"/>
                <a:ext cx="346569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51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643142" y="195575"/>
            <a:ext cx="10288287" cy="82391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Primeri: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4638288" y="1629704"/>
                <a:ext cx="8280802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:r>
                  <a:rPr lang="sl-SI" b="1" dirty="0" smtClean="0"/>
                  <a:t>Izračunaj ostri kot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v pravokotnem trikotniku, če je kot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=</a:t>
                </a:r>
                <a14:m>
                  <m:oMath xmlns:m="http://schemas.openxmlformats.org/officeDocument/2006/math">
                    <m:r>
                      <a:rPr lang="sl-SI" b="1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b="0" i="0" dirty="0" smtClean="0">
                        <a:latin typeface="Cambria Math" panose="02040503050406030204" pitchFamily="18" charset="0"/>
                      </a:rPr>
                      <m:t>42°</m:t>
                    </m:r>
                  </m:oMath>
                </a14:m>
                <a:r>
                  <a:rPr lang="sl-SI" b="1" dirty="0" smtClean="0"/>
                  <a:t>!</a:t>
                </a:r>
              </a:p>
              <a:p>
                <a:endParaRPr lang="sl-SI" dirty="0" smtClean="0"/>
              </a:p>
              <a:p>
                <a:pPr indent="354013"/>
                <a:r>
                  <a:rPr lang="sl-SI" b="1" dirty="0" smtClean="0"/>
                  <a:t>Rešitev:</a:t>
                </a:r>
              </a:p>
              <a:p>
                <a:pPr indent="354013"/>
                <a:endParaRPr lang="sl-SI" b="1" dirty="0" smtClean="0"/>
              </a:p>
              <a:p>
                <a:pPr indent="354013"/>
                <a:r>
                  <a:rPr lang="sl-SI" dirty="0" smtClean="0">
                    <a:ea typeface="Cambria Math" panose="02040503050406030204" pitchFamily="18" charset="0"/>
                  </a:rPr>
                  <a:t>Ostra kota skupaj merita 90°.</a:t>
                </a:r>
                <a:endParaRPr lang="sl-SI" dirty="0">
                  <a:ea typeface="Cambria Math" panose="02040503050406030204" pitchFamily="18" charset="0"/>
                </a:endParaRPr>
              </a:p>
              <a:p>
                <a:pPr indent="354013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</m:oMath>
                  </m:oMathPara>
                </a14:m>
                <a:endParaRPr lang="sl-SI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/>
                <a:endParaRPr lang="sl-SI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sl-SI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/>
                <a:endParaRPr lang="sl-SI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=90°−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42°</m:t>
                      </m:r>
                    </m:oMath>
                  </m:oMathPara>
                </a14:m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indent="354013" algn="ctr"/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indent="354013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48°</m:t>
                      </m:r>
                    </m:oMath>
                  </m:oMathPara>
                </a14:m>
                <a:endParaRPr lang="sl-SI" dirty="0" smtClean="0"/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288" y="1629704"/>
                <a:ext cx="8280802" cy="3416320"/>
              </a:xfrm>
              <a:prstGeom prst="rect">
                <a:avLst/>
              </a:prstGeom>
              <a:blipFill>
                <a:blip r:embed="rId2"/>
                <a:stretch>
                  <a:fillRect l="-663" t="-891" b="-53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42" y="1629704"/>
            <a:ext cx="3758469" cy="292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6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643142" y="195575"/>
            <a:ext cx="10288287" cy="82391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Primeri: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4730886" y="607531"/>
                <a:ext cx="6681753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 startAt="2"/>
                </a:pPr>
                <a:r>
                  <a:rPr lang="sl-SI" b="1" dirty="0" smtClean="0"/>
                  <a:t>Izračunaj velikost vseh notranjih kotov v </a:t>
                </a:r>
                <a:r>
                  <a:rPr lang="sl-SI" dirty="0" smtClean="0"/>
                  <a:t>enakokrakem </a:t>
                </a:r>
                <a:br>
                  <a:rPr lang="sl-SI" dirty="0" smtClean="0"/>
                </a:br>
                <a:r>
                  <a:rPr lang="sl-SI" dirty="0" smtClean="0"/>
                  <a:t>pravokotnem trikotniku!</a:t>
                </a:r>
              </a:p>
              <a:p>
                <a:endParaRPr lang="sl-SI" dirty="0" smtClean="0"/>
              </a:p>
              <a:p>
                <a:pPr indent="354013"/>
                <a:r>
                  <a:rPr lang="sl-SI" b="1" dirty="0" smtClean="0"/>
                  <a:t>Rešitev:</a:t>
                </a:r>
              </a:p>
              <a:p>
                <a:pPr indent="354013"/>
                <a:endParaRPr lang="sl-SI" b="1" dirty="0" smtClean="0"/>
              </a:p>
              <a:p>
                <a:pPr indent="354013"/>
                <a:r>
                  <a:rPr lang="sl-SI" dirty="0" smtClean="0"/>
                  <a:t>En kot je pravi: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</m:oMath>
                </a14:m>
                <a:endParaRPr lang="sl-SI" b="1" dirty="0" smtClean="0"/>
              </a:p>
              <a:p>
                <a:pPr indent="354013"/>
                <a:endParaRPr lang="sl-SI" b="1" dirty="0" smtClean="0"/>
              </a:p>
              <a:p>
                <a:pPr indent="354013"/>
                <a:r>
                  <a:rPr lang="sl-SI" dirty="0" smtClean="0">
                    <a:ea typeface="Cambria Math" panose="02040503050406030204" pitchFamily="18" charset="0"/>
                  </a:rPr>
                  <a:t>Ostra kota v enakokrakem pravokotnem trikotniku sta skladna:</a:t>
                </a:r>
                <a:endParaRPr lang="sl-SI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/>
                <a:endParaRPr lang="sl-SI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sl-SI" dirty="0" smtClean="0"/>
              </a:p>
              <a:p>
                <a:pPr indent="354013" algn="ctr"/>
                <a:endParaRPr lang="sl-SI" dirty="0" smtClean="0"/>
              </a:p>
              <a:p>
                <a:pPr indent="354013"/>
                <a:r>
                  <a:rPr lang="sl-SI" dirty="0">
                    <a:ea typeface="Cambria Math" panose="02040503050406030204" pitchFamily="18" charset="0"/>
                  </a:rPr>
                  <a:t>Ostra kota skupaj merita 90°.</a:t>
                </a:r>
              </a:p>
              <a:p>
                <a:pPr indent="354013"/>
                <a:endParaRPr lang="sl-SI" dirty="0" smtClean="0"/>
              </a:p>
              <a:p>
                <a:pPr indent="354013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l-SI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</m:oMath>
                  </m:oMathPara>
                </a14:m>
                <a:endParaRPr lang="sl-SI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2∙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sl-SI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:2</m:t>
                      </m:r>
                    </m:oMath>
                  </m:oMathPara>
                </a14:m>
                <a:endParaRPr lang="sl-SI" b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indent="354013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</m:t>
                      </m:r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β</m:t>
                      </m:r>
                    </m:oMath>
                  </m:oMathPara>
                </a14:m>
                <a:endParaRPr lang="sl-SI" dirty="0" smtClean="0"/>
              </a:p>
              <a:p>
                <a:pPr indent="354013" algn="ctr"/>
                <a:endParaRPr lang="sl-SI" dirty="0" smtClean="0"/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886" y="607531"/>
                <a:ext cx="6681753" cy="5632311"/>
              </a:xfrm>
              <a:prstGeom prst="rect">
                <a:avLst/>
              </a:prstGeom>
              <a:blipFill>
                <a:blip r:embed="rId2"/>
                <a:stretch>
                  <a:fillRect l="-730" t="-64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75604">
            <a:off x="-297597" y="2638863"/>
            <a:ext cx="4346695" cy="222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9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  <a:latin typeface="+mn-lt"/>
              </a:rPr>
              <a:t>UTRJEVANJE: </a:t>
            </a:r>
            <a:br>
              <a:rPr lang="sl-SI" b="1" dirty="0" smtClean="0">
                <a:solidFill>
                  <a:srgbClr val="FF0000"/>
                </a:solidFill>
                <a:latin typeface="+mn-lt"/>
              </a:rPr>
            </a:br>
            <a:r>
              <a:rPr lang="sl-SI" b="1" dirty="0" smtClean="0">
                <a:solidFill>
                  <a:srgbClr val="FF0000"/>
                </a:solidFill>
                <a:latin typeface="+mn-lt"/>
              </a:rPr>
              <a:t>Rešitve preveri z ZBIRKO Rešitev</a:t>
            </a:r>
            <a:endParaRPr lang="sl-SI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 smtClean="0"/>
              <a:t>Naloge:</a:t>
            </a:r>
            <a:endParaRPr lang="sl-SI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sl-SI" b="1" dirty="0" smtClean="0">
                <a:solidFill>
                  <a:srgbClr val="00B050"/>
                </a:solidFill>
              </a:rPr>
              <a:t>in 2. nivo:</a:t>
            </a:r>
          </a:p>
          <a:p>
            <a:pPr marL="0" indent="0">
              <a:buNone/>
            </a:pPr>
            <a:r>
              <a:rPr lang="sl-SI" b="1" dirty="0" err="1" smtClean="0">
                <a:solidFill>
                  <a:srgbClr val="00B050"/>
                </a:solidFill>
              </a:rPr>
              <a:t>učb</a:t>
            </a:r>
            <a:r>
              <a:rPr lang="sl-SI" b="1" dirty="0" smtClean="0">
                <a:solidFill>
                  <a:srgbClr val="00B050"/>
                </a:solidFill>
              </a:rPr>
              <a:t>. str. </a:t>
            </a:r>
            <a:r>
              <a:rPr lang="sl-SI" b="1" dirty="0" smtClean="0">
                <a:solidFill>
                  <a:srgbClr val="00B050"/>
                </a:solidFill>
              </a:rPr>
              <a:t>234: </a:t>
            </a:r>
            <a:r>
              <a:rPr lang="sl-SI" b="1" dirty="0" smtClean="0"/>
              <a:t>40c </a:t>
            </a:r>
            <a:r>
              <a:rPr lang="sl-SI" dirty="0" smtClean="0"/>
              <a:t>(računaj notranje kote!), </a:t>
            </a:r>
            <a:r>
              <a:rPr lang="sl-SI" b="1" dirty="0" smtClean="0"/>
              <a:t>47 </a:t>
            </a:r>
            <a:r>
              <a:rPr lang="sl-SI" dirty="0" smtClean="0"/>
              <a:t>(za kot </a:t>
            </a:r>
            <a:r>
              <a:rPr lang="sl-SI" dirty="0" smtClean="0"/>
              <a:t>75°)</a:t>
            </a:r>
            <a:endParaRPr lang="sl-SI" dirty="0" smtClean="0"/>
          </a:p>
          <a:p>
            <a:pPr marL="0" indent="0">
              <a:buNone/>
            </a:pPr>
            <a:r>
              <a:rPr lang="sl-SI" b="1" dirty="0" err="1" smtClean="0">
                <a:solidFill>
                  <a:srgbClr val="00B050"/>
                </a:solidFill>
              </a:rPr>
              <a:t>učb</a:t>
            </a:r>
            <a:r>
              <a:rPr lang="sl-SI" b="1" dirty="0" smtClean="0">
                <a:solidFill>
                  <a:srgbClr val="00B050"/>
                </a:solidFill>
              </a:rPr>
              <a:t>. str. 246: </a:t>
            </a:r>
            <a:r>
              <a:rPr lang="sl-SI" b="1" dirty="0" smtClean="0"/>
              <a:t>119, 125 </a:t>
            </a:r>
          </a:p>
          <a:p>
            <a:pPr marL="0" indent="0">
              <a:buNone/>
            </a:pPr>
            <a:endParaRPr lang="sl-SI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3</a:t>
            </a:r>
            <a:r>
              <a:rPr lang="sl-SI" b="1" dirty="0" smtClean="0">
                <a:solidFill>
                  <a:srgbClr val="FF0000"/>
                </a:solidFill>
              </a:rPr>
              <a:t>. Nivo </a:t>
            </a:r>
          </a:p>
          <a:p>
            <a:pPr marL="0" indent="0">
              <a:buNone/>
            </a:pPr>
            <a:r>
              <a:rPr lang="sl-SI" b="1" dirty="0" err="1" smtClean="0">
                <a:solidFill>
                  <a:srgbClr val="FF0000"/>
                </a:solidFill>
              </a:rPr>
              <a:t>učb</a:t>
            </a:r>
            <a:r>
              <a:rPr lang="sl-SI" b="1" dirty="0">
                <a:solidFill>
                  <a:srgbClr val="FF0000"/>
                </a:solidFill>
              </a:rPr>
              <a:t>. str. </a:t>
            </a:r>
            <a:r>
              <a:rPr lang="sl-SI" b="1" dirty="0" smtClean="0">
                <a:solidFill>
                  <a:srgbClr val="FF0000"/>
                </a:solidFill>
              </a:rPr>
              <a:t>233, 234: </a:t>
            </a: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b="1" dirty="0" smtClean="0"/>
              <a:t>40c </a:t>
            </a:r>
            <a:r>
              <a:rPr lang="sl-SI" dirty="0" smtClean="0"/>
              <a:t>(računaj </a:t>
            </a:r>
            <a:r>
              <a:rPr lang="sl-SI" dirty="0"/>
              <a:t>notranje kote!), </a:t>
            </a:r>
            <a:r>
              <a:rPr lang="sl-SI" b="1" dirty="0" smtClean="0"/>
              <a:t>47</a:t>
            </a:r>
            <a:r>
              <a:rPr lang="sl-SI" dirty="0" smtClean="0"/>
              <a:t> </a:t>
            </a:r>
            <a:r>
              <a:rPr lang="sl-SI" dirty="0" smtClean="0"/>
              <a:t>(za kot </a:t>
            </a:r>
            <a:r>
              <a:rPr lang="sl-SI" dirty="0" smtClean="0"/>
              <a:t>38°35‘), </a:t>
            </a:r>
            <a:r>
              <a:rPr lang="sl-SI" b="1" dirty="0" smtClean="0"/>
              <a:t>50,</a:t>
            </a:r>
            <a:r>
              <a:rPr lang="sl-SI" dirty="0" smtClean="0"/>
              <a:t> </a:t>
            </a:r>
            <a:r>
              <a:rPr lang="sl-SI" b="1" dirty="0" smtClean="0"/>
              <a:t>57</a:t>
            </a:r>
            <a:endParaRPr lang="sl-SI" b="1" dirty="0" smtClean="0"/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1018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213</Words>
  <Application>Microsoft Office PowerPoint</Application>
  <PresentationFormat>Širokozaslonsko</PresentationFormat>
  <Paragraphs>62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Officeova tema</vt:lpstr>
      <vt:lpstr>POSEBNI PRIMERI TRIKOTNIKOV – 2. del</vt:lpstr>
      <vt:lpstr>2. RAZNOSTRANIČNI TRIKOTNIKI</vt:lpstr>
      <vt:lpstr>PowerPointova predstavitev</vt:lpstr>
      <vt:lpstr>PowerPointova predstavitev</vt:lpstr>
      <vt:lpstr>PowerPointova predstavitev</vt:lpstr>
      <vt:lpstr>UTRJEVANJE:  Rešitve preveri z ZBIRKO Rešitev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POSEBNI PRIMERI TRIKOTNIKOV – 2. del</dc:title>
  <dc:creator>Windows User</dc:creator>
  <cp:lastModifiedBy>Windows User</cp:lastModifiedBy>
  <cp:revision>7</cp:revision>
  <dcterms:created xsi:type="dcterms:W3CDTF">2020-03-19T20:26:59Z</dcterms:created>
  <dcterms:modified xsi:type="dcterms:W3CDTF">2020-03-19T20:41:14Z</dcterms:modified>
</cp:coreProperties>
</file>