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0" r:id="rId3"/>
    <p:sldId id="259" r:id="rId4"/>
    <p:sldId id="261" r:id="rId5"/>
    <p:sldId id="262" r:id="rId6"/>
    <p:sldId id="266" r:id="rId7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C5B78-0B34-4104-BB28-B340C8C3F47E}" type="datetimeFigureOut">
              <a:rPr lang="sl-SI" smtClean="0"/>
              <a:t>23. 03. 2020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7D73D-9DF7-4424-9597-954970E44E8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2054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C5B78-0B34-4104-BB28-B340C8C3F47E}" type="datetimeFigureOut">
              <a:rPr lang="sl-SI" smtClean="0"/>
              <a:t>23. 03. 2020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7D73D-9DF7-4424-9597-954970E44E8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77363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C5B78-0B34-4104-BB28-B340C8C3F47E}" type="datetimeFigureOut">
              <a:rPr lang="sl-SI" smtClean="0"/>
              <a:t>23. 03. 2020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7D73D-9DF7-4424-9597-954970E44E8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14581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C5B78-0B34-4104-BB28-B340C8C3F47E}" type="datetimeFigureOut">
              <a:rPr lang="sl-SI" smtClean="0"/>
              <a:t>23. 03. 2020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7D73D-9DF7-4424-9597-954970E44E8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8111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C5B78-0B34-4104-BB28-B340C8C3F47E}" type="datetimeFigureOut">
              <a:rPr lang="sl-SI" smtClean="0"/>
              <a:t>23. 03. 2020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7D73D-9DF7-4424-9597-954970E44E8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81583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C5B78-0B34-4104-BB28-B340C8C3F47E}" type="datetimeFigureOut">
              <a:rPr lang="sl-SI" smtClean="0"/>
              <a:t>23. 03. 2020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7D73D-9DF7-4424-9597-954970E44E8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09556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C5B78-0B34-4104-BB28-B340C8C3F47E}" type="datetimeFigureOut">
              <a:rPr lang="sl-SI" smtClean="0"/>
              <a:t>23. 03. 2020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7D73D-9DF7-4424-9597-954970E44E8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27060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C5B78-0B34-4104-BB28-B340C8C3F47E}" type="datetimeFigureOut">
              <a:rPr lang="sl-SI" smtClean="0"/>
              <a:t>23. 03. 2020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7D73D-9DF7-4424-9597-954970E44E8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03834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C5B78-0B34-4104-BB28-B340C8C3F47E}" type="datetimeFigureOut">
              <a:rPr lang="sl-SI" smtClean="0"/>
              <a:t>23. 03. 2020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7D73D-9DF7-4424-9597-954970E44E8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29816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C5B78-0B34-4104-BB28-B340C8C3F47E}" type="datetimeFigureOut">
              <a:rPr lang="sl-SI" smtClean="0"/>
              <a:t>23. 03. 2020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7D73D-9DF7-4424-9597-954970E44E8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14779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C5B78-0B34-4104-BB28-B340C8C3F47E}" type="datetimeFigureOut">
              <a:rPr lang="sl-SI" smtClean="0"/>
              <a:t>23. 03. 2020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7D73D-9DF7-4424-9597-954970E44E8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04685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C5B78-0B34-4104-BB28-B340C8C3F47E}" type="datetimeFigureOut">
              <a:rPr lang="sl-SI" smtClean="0"/>
              <a:t>23. 03. 2020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7D73D-9DF7-4424-9597-954970E44E8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38107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i.openprof.com/ge/images/111/Trikotnik_enakokraki_color.png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s://si.openprof.com/wb/trikotnik?ch=132#Enakostrani%C4%8Dni_trikotni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i.openprof.com/ge/images/111/Trikotnik_pravokotni_color_1.png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l-SI" sz="5400" b="1" dirty="0" smtClean="0">
                <a:solidFill>
                  <a:srgbClr val="FF0000"/>
                </a:solidFill>
                <a:latin typeface="+mn-lt"/>
              </a:rPr>
              <a:t>POSEBNI PRIMERI TRIKOTNIKOV – 1. del</a:t>
            </a:r>
            <a:endParaRPr lang="sl-SI" sz="5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Pravokotnik 5"/>
          <p:cNvSpPr/>
          <p:nvPr/>
        </p:nvSpPr>
        <p:spPr>
          <a:xfrm>
            <a:off x="1414231" y="5246204"/>
            <a:ext cx="197521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800" dirty="0">
                <a:hlinkClick r:id="rId2"/>
              </a:rPr>
              <a:t>https://si.openprof.com/wb/trikotnik?ch=132#Enakostrani%C4%8Dni_trikotnik</a:t>
            </a:r>
            <a:endParaRPr lang="sl-SI" sz="800" dirty="0"/>
          </a:p>
        </p:txBody>
      </p:sp>
      <p:sp>
        <p:nvSpPr>
          <p:cNvPr id="7" name="Pravokotnik 6"/>
          <p:cNvSpPr/>
          <p:nvPr/>
        </p:nvSpPr>
        <p:spPr>
          <a:xfrm>
            <a:off x="3959524" y="5248328"/>
            <a:ext cx="322744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800" dirty="0">
                <a:hlinkClick r:id="rId3"/>
              </a:rPr>
              <a:t>https://si.openprof.com/ge/images/111/Trikotnik_enakokraki_color.png</a:t>
            </a:r>
            <a:endParaRPr lang="sl-SI" sz="800" dirty="0"/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745" y="2571978"/>
            <a:ext cx="2622431" cy="2674226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355" y="2915729"/>
            <a:ext cx="2526127" cy="2320878"/>
          </a:xfrm>
          <a:prstGeom prst="rect">
            <a:avLst/>
          </a:prstGeom>
        </p:spPr>
      </p:pic>
      <p:sp>
        <p:nvSpPr>
          <p:cNvPr id="11" name="Pravokotnik 10"/>
          <p:cNvSpPr/>
          <p:nvPr/>
        </p:nvSpPr>
        <p:spPr>
          <a:xfrm>
            <a:off x="7688227" y="5248328"/>
            <a:ext cx="3301042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800" dirty="0">
                <a:hlinkClick r:id="rId6"/>
              </a:rPr>
              <a:t>https://si.openprof.com/ge/images/111/Trikotnik_pravokotni_color_1.png</a:t>
            </a:r>
            <a:endParaRPr lang="sl-SI" sz="800" dirty="0"/>
          </a:p>
        </p:txBody>
      </p:sp>
      <p:pic>
        <p:nvPicPr>
          <p:cNvPr id="12" name="Slika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1263" y="2915729"/>
            <a:ext cx="3969454" cy="2226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54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36025"/>
          </a:xfrm>
        </p:spPr>
        <p:txBody>
          <a:bodyPr/>
          <a:lstStyle/>
          <a:p>
            <a:pPr algn="ctr"/>
            <a:r>
              <a:rPr lang="sl-SI" b="1" dirty="0" smtClean="0">
                <a:solidFill>
                  <a:srgbClr val="FF0000"/>
                </a:solidFill>
                <a:latin typeface="+mn-lt"/>
              </a:rPr>
              <a:t>1. SIMETRIČNI TRIKOTNIKI</a:t>
            </a:r>
            <a:endParaRPr lang="sl-SI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9" name="Označba mesta besedila 8"/>
          <p:cNvSpPr>
            <a:spLocks noGrp="1"/>
          </p:cNvSpPr>
          <p:nvPr>
            <p:ph type="body" idx="1"/>
          </p:nvPr>
        </p:nvSpPr>
        <p:spPr>
          <a:xfrm>
            <a:off x="673845" y="1241132"/>
            <a:ext cx="10288287" cy="82391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sl-SI" sz="3600" dirty="0" smtClean="0">
                <a:solidFill>
                  <a:srgbClr val="0070C0"/>
                </a:solidFill>
              </a:rPr>
              <a:t>ENAKOKRAKI TRIKOTNIK</a:t>
            </a:r>
            <a:endParaRPr lang="sl-SI" sz="36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PoljeZBesedilom 24"/>
              <p:cNvSpPr txBox="1"/>
              <p:nvPr/>
            </p:nvSpPr>
            <p:spPr>
              <a:xfrm>
                <a:off x="5346744" y="2065044"/>
                <a:ext cx="6254125" cy="44781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l-SI" b="1" dirty="0" smtClean="0">
                    <a:solidFill>
                      <a:srgbClr val="FF0000"/>
                    </a:solidFill>
                  </a:rPr>
                  <a:t>Lastnosti:</a:t>
                </a:r>
              </a:p>
              <a:p>
                <a:pPr marL="285750" indent="-285750">
                  <a:lnSpc>
                    <a:spcPct val="150000"/>
                  </a:lnSpc>
                  <a:buFontTx/>
                  <a:buChar char="-"/>
                </a:pPr>
                <a:r>
                  <a:rPr lang="sl-SI" dirty="0" smtClean="0"/>
                  <a:t>Dve stranici, </a:t>
                </a:r>
                <a:r>
                  <a:rPr lang="sl-SI" b="1" dirty="0" smtClean="0">
                    <a:solidFill>
                      <a:srgbClr val="FF0000"/>
                    </a:solidFill>
                  </a:rPr>
                  <a:t>KRAKA</a:t>
                </a:r>
                <a:r>
                  <a:rPr lang="sl-SI" dirty="0" smtClean="0"/>
                  <a:t>, sta skladni: </a:t>
                </a:r>
                <a14:m>
                  <m:oMath xmlns:m="http://schemas.openxmlformats.org/officeDocument/2006/math">
                    <m:r>
                      <a:rPr lang="sl-SI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sl-SI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= </m:t>
                    </m:r>
                    <m:r>
                      <a:rPr lang="sl-SI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sl-SI" b="0" i="1" dirty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sl-SI" b="0" dirty="0" smtClean="0"/>
              </a:p>
              <a:p>
                <a:pPr indent="265113">
                  <a:lnSpc>
                    <a:spcPct val="150000"/>
                  </a:lnSpc>
                </a:pPr>
                <a:r>
                  <a:rPr lang="sl-SI" b="0" dirty="0" smtClean="0"/>
                  <a:t>Tretja stranica je </a:t>
                </a:r>
                <a:r>
                  <a:rPr lang="sl-SI" b="1" dirty="0" smtClean="0">
                    <a:solidFill>
                      <a:srgbClr val="FF0000"/>
                    </a:solidFill>
                  </a:rPr>
                  <a:t>OSNOVNICA</a:t>
                </a:r>
                <a:r>
                  <a:rPr lang="sl-SI" b="0" dirty="0" smtClean="0"/>
                  <a:t> (</a:t>
                </a:r>
                <a14:m>
                  <m:oMath xmlns:m="http://schemas.openxmlformats.org/officeDocument/2006/math">
                    <m:r>
                      <a:rPr lang="sl-SI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sl-SI" b="0" dirty="0" smtClean="0"/>
                  <a:t>). </a:t>
                </a:r>
                <a:endParaRPr lang="sl-SI" dirty="0"/>
              </a:p>
              <a:p>
                <a:pPr>
                  <a:lnSpc>
                    <a:spcPct val="150000"/>
                  </a:lnSpc>
                </a:pPr>
                <a:endParaRPr lang="sl-SI" b="0" dirty="0" smtClean="0"/>
              </a:p>
              <a:p>
                <a:pPr marL="285750" indent="-285750">
                  <a:lnSpc>
                    <a:spcPct val="150000"/>
                  </a:lnSpc>
                  <a:buFontTx/>
                  <a:buChar char="-"/>
                </a:pPr>
                <a:r>
                  <a:rPr lang="sl-SI" b="1" dirty="0" smtClean="0">
                    <a:solidFill>
                      <a:srgbClr val="FF0000"/>
                    </a:solidFill>
                  </a:rPr>
                  <a:t>Kota ob osnovnici</a:t>
                </a:r>
                <a:r>
                  <a:rPr lang="sl-SI" b="1" dirty="0" smtClean="0"/>
                  <a:t> </a:t>
                </a:r>
                <a:r>
                  <a:rPr lang="sl-SI" dirty="0" smtClean="0"/>
                  <a:t>sta skladna: </a:t>
                </a:r>
                <a14:m>
                  <m:oMath xmlns:m="http://schemas.openxmlformats.org/officeDocument/2006/math">
                    <m:r>
                      <a:rPr lang="sl-SI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sl-SI" dirty="0" smtClean="0">
                    <a:solidFill>
                      <a:srgbClr val="FF0000"/>
                    </a:solidFill>
                  </a:rPr>
                  <a:t/>
                </a:r>
                <a:br>
                  <a:rPr lang="sl-SI" dirty="0" smtClean="0">
                    <a:solidFill>
                      <a:srgbClr val="FF0000"/>
                    </a:solidFill>
                  </a:rPr>
                </a:br>
                <a:r>
                  <a:rPr lang="sl-SI" sz="1600" dirty="0" smtClean="0">
                    <a:ea typeface="Cambria Math" panose="02040503050406030204" pitchFamily="18" charset="0"/>
                  </a:rPr>
                  <a:t>(nasproti enako dolgim stranicam ležijo enako veliki notranji koti.)</a:t>
                </a:r>
                <a:endParaRPr lang="sl-SI" sz="1600" dirty="0" smtClean="0"/>
              </a:p>
              <a:p>
                <a:pPr>
                  <a:lnSpc>
                    <a:spcPct val="150000"/>
                  </a:lnSpc>
                </a:pPr>
                <a:endParaRPr lang="sl-SI" dirty="0" smtClean="0"/>
              </a:p>
              <a:p>
                <a:pPr marL="285750" indent="-285750">
                  <a:lnSpc>
                    <a:spcPct val="150000"/>
                  </a:lnSpc>
                  <a:buFontTx/>
                  <a:buChar char="-"/>
                </a:pPr>
                <a:r>
                  <a:rPr lang="sl-SI" dirty="0" smtClean="0"/>
                  <a:t>Ima </a:t>
                </a:r>
                <a:r>
                  <a:rPr lang="sl-SI" b="1" dirty="0" smtClean="0">
                    <a:solidFill>
                      <a:srgbClr val="FF0000"/>
                    </a:solidFill>
                  </a:rPr>
                  <a:t>ENO</a:t>
                </a:r>
                <a:r>
                  <a:rPr lang="sl-SI" dirty="0" smtClean="0"/>
                  <a:t> </a:t>
                </a:r>
                <a:r>
                  <a:rPr lang="sl-SI" b="1" dirty="0" smtClean="0">
                    <a:solidFill>
                      <a:srgbClr val="FF0000"/>
                    </a:solidFill>
                  </a:rPr>
                  <a:t>SIMETRALO:</a:t>
                </a:r>
              </a:p>
              <a:p>
                <a:pPr marL="285750" indent="-285750">
                  <a:lnSpc>
                    <a:spcPct val="150000"/>
                  </a:lnSpc>
                  <a:buFontTx/>
                  <a:buChar char="-"/>
                </a:pPr>
                <a:r>
                  <a:rPr lang="sl-SI" dirty="0" smtClean="0"/>
                  <a:t>Simetrala je </a:t>
                </a:r>
                <a:r>
                  <a:rPr lang="sl-SI" b="1" dirty="0" smtClean="0">
                    <a:solidFill>
                      <a:srgbClr val="FF0000"/>
                    </a:solidFill>
                  </a:rPr>
                  <a:t>nosilka višine na osnovnico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l-SI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l-SI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sl-SI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endParaRPr lang="sl-SI" dirty="0" smtClean="0">
                  <a:solidFill>
                    <a:srgbClr val="FF0000"/>
                  </a:solidFill>
                </a:endParaRPr>
              </a:p>
              <a:p>
                <a:pPr indent="265113">
                  <a:lnSpc>
                    <a:spcPct val="150000"/>
                  </a:lnSpc>
                </a:pPr>
                <a:r>
                  <a:rPr lang="sl-SI" dirty="0" smtClean="0"/>
                  <a:t>Simetrala </a:t>
                </a:r>
                <a:r>
                  <a:rPr lang="sl-SI" b="1" dirty="0" smtClean="0">
                    <a:solidFill>
                      <a:srgbClr val="FF0000"/>
                    </a:solidFill>
                  </a:rPr>
                  <a:t>razpolavlja kot ob vrhu </a:t>
                </a:r>
                <a14:m>
                  <m:oMath xmlns:m="http://schemas.openxmlformats.org/officeDocument/2006/math"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sl-SI" dirty="0" smtClean="0">
                    <a:solidFill>
                      <a:srgbClr val="FF0000"/>
                    </a:solidFill>
                  </a:rPr>
                  <a:t>; </a:t>
                </a:r>
              </a:p>
              <a:p>
                <a:pPr marL="265113">
                  <a:lnSpc>
                    <a:spcPct val="150000"/>
                  </a:lnSpc>
                </a:pPr>
                <a:r>
                  <a:rPr lang="sl-SI" dirty="0" smtClean="0"/>
                  <a:t>Simetrala </a:t>
                </a:r>
                <a:r>
                  <a:rPr lang="sl-SI" b="1" dirty="0" smtClean="0">
                    <a:solidFill>
                      <a:srgbClr val="FF0000"/>
                    </a:solidFill>
                  </a:rPr>
                  <a:t>razpolavlja osnovnico </a:t>
                </a:r>
                <a14:m>
                  <m:oMath xmlns:m="http://schemas.openxmlformats.org/officeDocument/2006/math">
                    <m:r>
                      <a:rPr lang="sl-SI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sl-SI" b="1" dirty="0" smtClean="0">
                    <a:solidFill>
                      <a:srgbClr val="FF0000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25" name="PoljeZBesedilom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6744" y="2065044"/>
                <a:ext cx="6254125" cy="4478149"/>
              </a:xfrm>
              <a:prstGeom prst="rect">
                <a:avLst/>
              </a:prstGeom>
              <a:blipFill>
                <a:blip r:embed="rId2"/>
                <a:stretch>
                  <a:fillRect l="-780" t="-817" b="-409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Označba mesta vsebine 9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580" y="2520470"/>
            <a:ext cx="3216019" cy="3500163"/>
          </a:xfrm>
        </p:spPr>
      </p:pic>
      <p:sp>
        <p:nvSpPr>
          <p:cNvPr id="8" name="PoljeZBesedilom 7"/>
          <p:cNvSpPr txBox="1"/>
          <p:nvPr/>
        </p:nvSpPr>
        <p:spPr>
          <a:xfrm>
            <a:off x="3204891" y="2870010"/>
            <a:ext cx="579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krak</a:t>
            </a:r>
            <a:endParaRPr lang="sl-SI" dirty="0"/>
          </a:p>
        </p:txBody>
      </p:sp>
      <p:sp>
        <p:nvSpPr>
          <p:cNvPr id="10" name="PoljeZBesedilom 9"/>
          <p:cNvSpPr txBox="1"/>
          <p:nvPr/>
        </p:nvSpPr>
        <p:spPr>
          <a:xfrm>
            <a:off x="1985080" y="5737981"/>
            <a:ext cx="1124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osnovnica</a:t>
            </a:r>
            <a:endParaRPr lang="sl-SI" dirty="0"/>
          </a:p>
        </p:txBody>
      </p:sp>
      <p:sp>
        <p:nvSpPr>
          <p:cNvPr id="11" name="PoljeZBesedilom 10"/>
          <p:cNvSpPr txBox="1"/>
          <p:nvPr/>
        </p:nvSpPr>
        <p:spPr>
          <a:xfrm>
            <a:off x="1739660" y="2302350"/>
            <a:ext cx="490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vrh</a:t>
            </a:r>
            <a:endParaRPr lang="sl-SI" dirty="0"/>
          </a:p>
        </p:txBody>
      </p:sp>
      <p:cxnSp>
        <p:nvCxnSpPr>
          <p:cNvPr id="5" name="Raven puščični povezovalnik 4"/>
          <p:cNvCxnSpPr/>
          <p:nvPr/>
        </p:nvCxnSpPr>
        <p:spPr>
          <a:xfrm>
            <a:off x="2130725" y="2657207"/>
            <a:ext cx="334203" cy="1793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ven puščični povezovalnik 14"/>
          <p:cNvCxnSpPr/>
          <p:nvPr/>
        </p:nvCxnSpPr>
        <p:spPr>
          <a:xfrm flipH="1">
            <a:off x="1985080" y="3054676"/>
            <a:ext cx="1276269" cy="79425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ven puščični povezovalnik 15"/>
          <p:cNvCxnSpPr/>
          <p:nvPr/>
        </p:nvCxnSpPr>
        <p:spPr>
          <a:xfrm flipH="1">
            <a:off x="2949677" y="3141356"/>
            <a:ext cx="311671" cy="54776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aven puščični povezovalnik 22"/>
          <p:cNvCxnSpPr/>
          <p:nvPr/>
        </p:nvCxnSpPr>
        <p:spPr>
          <a:xfrm flipH="1">
            <a:off x="2519589" y="4140542"/>
            <a:ext cx="1465422" cy="63660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oljeZBesedilom 26"/>
          <p:cNvSpPr txBox="1"/>
          <p:nvPr/>
        </p:nvSpPr>
        <p:spPr>
          <a:xfrm>
            <a:off x="3938519" y="3903942"/>
            <a:ext cx="1052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simetrala</a:t>
            </a:r>
            <a:endParaRPr lang="sl-SI" dirty="0"/>
          </a:p>
        </p:txBody>
      </p:sp>
      <p:cxnSp>
        <p:nvCxnSpPr>
          <p:cNvPr id="28" name="Raven puščični povezovalnik 27"/>
          <p:cNvCxnSpPr/>
          <p:nvPr/>
        </p:nvCxnSpPr>
        <p:spPr>
          <a:xfrm flipH="1">
            <a:off x="3252300" y="4231921"/>
            <a:ext cx="974836" cy="141938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663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8" grpId="0"/>
      <p:bldP spid="10" grpId="0"/>
      <p:bldP spid="11" grpId="0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značba mesta vsebine 9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599" y="1364531"/>
            <a:ext cx="3216019" cy="3500163"/>
          </a:xfrm>
        </p:spPr>
      </p:pic>
      <p:sp>
        <p:nvSpPr>
          <p:cNvPr id="9" name="Označba mesta besedila 8"/>
          <p:cNvSpPr>
            <a:spLocks noGrp="1"/>
          </p:cNvSpPr>
          <p:nvPr>
            <p:ph type="body" idx="1"/>
          </p:nvPr>
        </p:nvSpPr>
        <p:spPr>
          <a:xfrm>
            <a:off x="643142" y="195575"/>
            <a:ext cx="10288287" cy="823912"/>
          </a:xfrm>
        </p:spPr>
        <p:txBody>
          <a:bodyPr>
            <a:normAutofit/>
          </a:bodyPr>
          <a:lstStyle/>
          <a:p>
            <a:r>
              <a:rPr lang="sl-SI" sz="2000" dirty="0" smtClean="0"/>
              <a:t>Primeri:</a:t>
            </a:r>
            <a:endParaRPr lang="sl-SI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PoljeZBesedilom 24"/>
              <p:cNvSpPr txBox="1"/>
              <p:nvPr/>
            </p:nvSpPr>
            <p:spPr>
              <a:xfrm>
                <a:off x="3557236" y="695940"/>
                <a:ext cx="8280802" cy="50783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+mj-lt"/>
                  <a:buAutoNum type="alphaLcParenR"/>
                </a:pPr>
                <a:r>
                  <a:rPr lang="sl-SI" b="1" dirty="0" smtClean="0"/>
                  <a:t>Izračunaj kot </a:t>
                </a:r>
                <a14:m>
                  <m:oMath xmlns:m="http://schemas.openxmlformats.org/officeDocument/2006/math">
                    <m:r>
                      <a:rPr lang="sl-SI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sl-SI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l-SI" b="1" dirty="0" smtClean="0"/>
                  <a:t>ob vrhu enakokrakega trikotnika, če kot </a:t>
                </a:r>
                <a14:m>
                  <m:oMath xmlns:m="http://schemas.openxmlformats.org/officeDocument/2006/math">
                    <m:r>
                      <a:rPr lang="sl-SI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l-SI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l-SI" b="1" dirty="0" smtClean="0"/>
                  <a:t>ob osnovnici meri </a:t>
                </a:r>
                <a14:m>
                  <m:oMath xmlns:m="http://schemas.openxmlformats.org/officeDocument/2006/math">
                    <m:r>
                      <a:rPr lang="sl-SI" b="0" i="0" dirty="0" smtClean="0">
                        <a:latin typeface="Cambria Math" panose="02040503050406030204" pitchFamily="18" charset="0"/>
                      </a:rPr>
                      <m:t>42°</m:t>
                    </m:r>
                  </m:oMath>
                </a14:m>
                <a:r>
                  <a:rPr lang="sl-SI" b="1" dirty="0" smtClean="0"/>
                  <a:t>!</a:t>
                </a:r>
              </a:p>
              <a:p>
                <a:endParaRPr lang="sl-SI" dirty="0" smtClean="0"/>
              </a:p>
              <a:p>
                <a:pPr indent="354013"/>
                <a:r>
                  <a:rPr lang="sl-SI" b="1" dirty="0" smtClean="0"/>
                  <a:t>Rešitev:</a:t>
                </a:r>
              </a:p>
              <a:p>
                <a:pPr indent="354013"/>
                <a:endParaRPr lang="sl-SI" b="1" dirty="0" smtClean="0"/>
              </a:p>
              <a:p>
                <a:pPr indent="354013"/>
                <a:r>
                  <a:rPr lang="sl-SI" dirty="0" smtClean="0">
                    <a:ea typeface="Cambria Math" panose="02040503050406030204" pitchFamily="18" charset="0"/>
                  </a:rPr>
                  <a:t>Kota </a:t>
                </a:r>
                <a:r>
                  <a:rPr lang="sl-SI" dirty="0">
                    <a:ea typeface="Cambria Math" panose="02040503050406030204" pitchFamily="18" charset="0"/>
                  </a:rPr>
                  <a:t>ob osnovnici sta </a:t>
                </a:r>
                <a:r>
                  <a:rPr lang="sl-SI" dirty="0" smtClean="0">
                    <a:ea typeface="Cambria Math" panose="02040503050406030204" pitchFamily="18" charset="0"/>
                  </a:rPr>
                  <a:t>skladna, zato je: </a:t>
                </a:r>
                <a14:m>
                  <m:oMath xmlns:m="http://schemas.openxmlformats.org/officeDocument/2006/math">
                    <m:r>
                      <a:rPr lang="sl-SI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l-SI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=42° →</m:t>
                    </m:r>
                    <m:r>
                      <a:rPr lang="sl-SI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sl-SI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=42°</m:t>
                    </m:r>
                  </m:oMath>
                </a14:m>
                <a:r>
                  <a:rPr lang="sl-SI" b="0" dirty="0" smtClean="0">
                    <a:ea typeface="Cambria Math" panose="02040503050406030204" pitchFamily="18" charset="0"/>
                  </a:rPr>
                  <a:t> </a:t>
                </a:r>
              </a:p>
              <a:p>
                <a:pPr indent="354013"/>
                <a:endParaRPr lang="sl-SI" b="0" dirty="0" smtClean="0">
                  <a:ea typeface="Cambria Math" panose="02040503050406030204" pitchFamily="18" charset="0"/>
                </a:endParaRPr>
              </a:p>
              <a:p>
                <a:pPr indent="354013"/>
                <a:r>
                  <a:rPr lang="sl-SI" dirty="0" smtClean="0">
                    <a:ea typeface="Cambria Math" panose="02040503050406030204" pitchFamily="18" charset="0"/>
                  </a:rPr>
                  <a:t>Ker je vsota notranjih kotov v trikotniku enaka 180°, je:</a:t>
                </a:r>
                <a:endParaRPr lang="sl-SI" b="0" dirty="0" smtClean="0">
                  <a:ea typeface="Cambria Math" panose="02040503050406030204" pitchFamily="18" charset="0"/>
                </a:endParaRPr>
              </a:p>
              <a:p>
                <a:pPr marL="2330450" indent="-88900" algn="ctr"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l-SI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sl-SI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=180° −</m:t>
                      </m:r>
                      <m:r>
                        <a:rPr lang="sl-SI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sl-SI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sl-SI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sl-SI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sl-SI" b="0" i="0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2330450" indent="-88900" algn="ctr"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γ</m:t>
                      </m:r>
                      <m:r>
                        <a:rPr lang="sl-SI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=180° −2</m:t>
                      </m:r>
                      <m:r>
                        <a:rPr lang="sl-SI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l-SI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sl-SI" b="0" i="0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2330450" indent="-88900" algn="ctr"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l-SI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sl-SI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r>
                        <a:rPr lang="sl-SI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180° −2</m:t>
                      </m:r>
                      <m:r>
                        <a:rPr lang="sl-SI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∙42°</m:t>
                      </m:r>
                    </m:oMath>
                  </m:oMathPara>
                </a14:m>
                <a:endParaRPr lang="sl-SI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2330450" indent="-88900" algn="ctr"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l-SI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sl-SI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180° −84°</m:t>
                      </m:r>
                    </m:oMath>
                  </m:oMathPara>
                </a14:m>
                <a:endParaRPr lang="sl-SI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2330450" indent="-88900" algn="ctr"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l-SI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sl-SI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=96°</m:t>
                      </m:r>
                    </m:oMath>
                  </m:oMathPara>
                </a14:m>
                <a:endParaRPr lang="sl-SI" b="0" dirty="0" smtClean="0">
                  <a:ea typeface="Cambria Math" panose="02040503050406030204" pitchFamily="18" charset="0"/>
                </a:endParaRPr>
              </a:p>
              <a:p>
                <a:pPr marL="2330450" indent="-88900"/>
                <a:r>
                  <a:rPr lang="sl-SI" dirty="0" smtClean="0"/>
                  <a:t>         </a:t>
                </a:r>
              </a:p>
            </p:txBody>
          </p:sp>
        </mc:Choice>
        <mc:Fallback xmlns="">
          <p:sp>
            <p:nvSpPr>
              <p:cNvPr id="25" name="PoljeZBesedilom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7236" y="695940"/>
                <a:ext cx="8280802" cy="5078313"/>
              </a:xfrm>
              <a:prstGeom prst="rect">
                <a:avLst/>
              </a:prstGeom>
              <a:blipFill>
                <a:blip r:embed="rId3"/>
                <a:stretch>
                  <a:fillRect l="-663" t="-600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7656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značba mesta vsebine 9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264" y="1482518"/>
            <a:ext cx="3216019" cy="3500163"/>
          </a:xfrm>
        </p:spPr>
      </p:pic>
      <p:sp>
        <p:nvSpPr>
          <p:cNvPr id="9" name="Označba mesta besedila 8"/>
          <p:cNvSpPr>
            <a:spLocks noGrp="1"/>
          </p:cNvSpPr>
          <p:nvPr>
            <p:ph type="body" idx="1"/>
          </p:nvPr>
        </p:nvSpPr>
        <p:spPr>
          <a:xfrm>
            <a:off x="564484" y="313562"/>
            <a:ext cx="10288287" cy="823912"/>
          </a:xfrm>
        </p:spPr>
        <p:txBody>
          <a:bodyPr>
            <a:normAutofit/>
          </a:bodyPr>
          <a:lstStyle/>
          <a:p>
            <a:r>
              <a:rPr lang="sl-SI" sz="2000" dirty="0" smtClean="0"/>
              <a:t>Primeri:</a:t>
            </a:r>
            <a:endParaRPr lang="sl-SI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PoljeZBesedilom 24"/>
              <p:cNvSpPr txBox="1"/>
              <p:nvPr/>
            </p:nvSpPr>
            <p:spPr>
              <a:xfrm>
                <a:off x="3303638" y="795343"/>
                <a:ext cx="8367253" cy="52168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+mj-lt"/>
                  <a:buAutoNum type="alphaLcParenR" startAt="2"/>
                </a:pPr>
                <a:r>
                  <a:rPr lang="sl-SI" b="1" dirty="0" smtClean="0"/>
                  <a:t>Izračunaj kot </a:t>
                </a:r>
                <a14:m>
                  <m:oMath xmlns:m="http://schemas.openxmlformats.org/officeDocument/2006/math">
                    <m:r>
                      <a:rPr lang="sl-SI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l-SI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l-SI" b="1" dirty="0" smtClean="0"/>
                  <a:t>ob osnovnici enakokrakega trikotnika, če kot </a:t>
                </a:r>
                <a14:m>
                  <m:oMath xmlns:m="http://schemas.openxmlformats.org/officeDocument/2006/math">
                    <m:r>
                      <a:rPr lang="sl-SI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sl-SI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l-SI" b="1" dirty="0" smtClean="0"/>
                  <a:t>ob vrhu meri </a:t>
                </a:r>
                <a14:m>
                  <m:oMath xmlns:m="http://schemas.openxmlformats.org/officeDocument/2006/math">
                    <m:r>
                      <a:rPr lang="sl-SI" b="0" i="0" dirty="0" smtClean="0">
                        <a:latin typeface="Cambria Math" panose="02040503050406030204" pitchFamily="18" charset="0"/>
                      </a:rPr>
                      <m:t>42°</m:t>
                    </m:r>
                  </m:oMath>
                </a14:m>
                <a:r>
                  <a:rPr lang="sl-SI" b="1" dirty="0" smtClean="0"/>
                  <a:t>!</a:t>
                </a:r>
              </a:p>
              <a:p>
                <a:endParaRPr lang="sl-SI" dirty="0" smtClean="0"/>
              </a:p>
              <a:p>
                <a:pPr indent="354013"/>
                <a:r>
                  <a:rPr lang="sl-SI" b="1" dirty="0" smtClean="0"/>
                  <a:t>Rešitev:</a:t>
                </a:r>
              </a:p>
              <a:p>
                <a:pPr indent="354013"/>
                <a:endParaRPr lang="sl-SI" b="1" dirty="0" smtClean="0"/>
              </a:p>
              <a:p>
                <a:pPr indent="354013"/>
                <a:r>
                  <a:rPr lang="sl-SI" dirty="0" smtClean="0">
                    <a:ea typeface="Cambria Math" panose="02040503050406030204" pitchFamily="18" charset="0"/>
                  </a:rPr>
                  <a:t>Kota </a:t>
                </a:r>
                <a:r>
                  <a:rPr lang="sl-SI" dirty="0">
                    <a:ea typeface="Cambria Math" panose="02040503050406030204" pitchFamily="18" charset="0"/>
                  </a:rPr>
                  <a:t>ob osnovnici sta </a:t>
                </a:r>
                <a:r>
                  <a:rPr lang="sl-SI" dirty="0" smtClean="0">
                    <a:ea typeface="Cambria Math" panose="02040503050406030204" pitchFamily="18" charset="0"/>
                  </a:rPr>
                  <a:t>enaka: </a:t>
                </a:r>
                <a14:m>
                  <m:oMath xmlns:m="http://schemas.openxmlformats.org/officeDocument/2006/math">
                    <m:r>
                      <a:rPr lang="sl-SI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l-SI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sl-SI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endParaRPr lang="sl-SI" b="0" dirty="0" smtClean="0">
                  <a:ea typeface="Cambria Math" panose="02040503050406030204" pitchFamily="18" charset="0"/>
                </a:endParaRPr>
              </a:p>
              <a:p>
                <a:pPr indent="354013"/>
                <a:endParaRPr lang="sl-SI" b="0" dirty="0" smtClean="0">
                  <a:ea typeface="Cambria Math" panose="02040503050406030204" pitchFamily="18" charset="0"/>
                </a:endParaRPr>
              </a:p>
              <a:p>
                <a:pPr indent="354013"/>
                <a:r>
                  <a:rPr lang="sl-SI" dirty="0" smtClean="0">
                    <a:ea typeface="Cambria Math" panose="02040503050406030204" pitchFamily="18" charset="0"/>
                  </a:rPr>
                  <a:t>Ker je vsota notranjih kotov v trikotniku enaka 180°, je:</a:t>
                </a:r>
              </a:p>
              <a:p>
                <a:pPr indent="354013"/>
                <a:endParaRPr lang="sl-SI" dirty="0" smtClean="0">
                  <a:ea typeface="Cambria Math" panose="02040503050406030204" pitchFamily="18" charset="0"/>
                </a:endParaRPr>
              </a:p>
              <a:p>
                <a:pPr marL="2330450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sl-SI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sl-SI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+</a:t>
                </a:r>
                <a:r>
                  <a:rPr lang="sl-SI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sl-SI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sl-SI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+</a:t>
                </a:r>
                <a:r>
                  <a:rPr lang="sl-SI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sl-SI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sl-SI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=</a:t>
                </a:r>
                <a:r>
                  <a:rPr lang="sl-SI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sl-SI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180°</m:t>
                    </m:r>
                  </m:oMath>
                </a14:m>
                <a:endParaRPr lang="sl-SI" b="0" dirty="0" smtClean="0">
                  <a:ea typeface="Cambria Math" panose="02040503050406030204" pitchFamily="18" charset="0"/>
                </a:endParaRPr>
              </a:p>
              <a:p>
                <a:pPr marL="2330450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sl-SI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sl-SI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sl-SI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sl-SI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sl-SI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+</a:t>
                </a:r>
                <a:r>
                  <a:rPr lang="sl-SI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sl-SI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sl-SI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=</a:t>
                </a:r>
                <a:r>
                  <a:rPr lang="sl-SI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sl-SI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180°</m:t>
                    </m:r>
                  </m:oMath>
                </a14:m>
                <a:endParaRPr lang="sl-SI" dirty="0">
                  <a:ea typeface="Cambria Math" panose="02040503050406030204" pitchFamily="18" charset="0"/>
                </a:endParaRPr>
              </a:p>
              <a:p>
                <a:pPr marL="2330450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l-SI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sl-SI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l-SI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sl-SI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=180°−</m:t>
                      </m:r>
                      <m:r>
                        <a:rPr lang="sl-SI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 lang="sl-SI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2330450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sl-SI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sl-SI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sl-SI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l-SI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=180°−42°</m:t>
                    </m:r>
                  </m:oMath>
                </a14:m>
                <a:r>
                  <a:rPr lang="sl-SI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= 138°</a:t>
                </a:r>
              </a:p>
              <a:p>
                <a:pPr marL="2330450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l-SI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sl-SI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l-SI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sl-SI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=138°</m:t>
                      </m:r>
                    </m:oMath>
                  </m:oMathPara>
                </a14:m>
                <a:endParaRPr lang="sl-SI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2330450">
                  <a:lnSpc>
                    <a:spcPct val="150000"/>
                  </a:lnSpc>
                </a:pPr>
                <a:r>
                  <a:rPr lang="sl-SI" dirty="0" smtClean="0"/>
                  <a:t>             </a:t>
                </a:r>
                <a14:m>
                  <m:oMath xmlns:m="http://schemas.openxmlformats.org/officeDocument/2006/math">
                    <m:r>
                      <a:rPr lang="sl-SI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l-SI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=138° :2 </m:t>
                    </m:r>
                  </m:oMath>
                </a14:m>
                <a:endParaRPr lang="sl-SI" b="0" dirty="0" smtClean="0">
                  <a:ea typeface="Cambria Math" panose="02040503050406030204" pitchFamily="18" charset="0"/>
                </a:endParaRPr>
              </a:p>
              <a:p>
                <a:pPr marL="2330450">
                  <a:lnSpc>
                    <a:spcPct val="150000"/>
                  </a:lnSpc>
                </a:pPr>
                <a:r>
                  <a:rPr lang="sl-SI" dirty="0" smtClean="0">
                    <a:ea typeface="Cambria Math" panose="02040503050406030204" pitchFamily="18" charset="0"/>
                  </a:rPr>
                  <a:t>             </a:t>
                </a:r>
                <a14:m>
                  <m:oMath xmlns:m="http://schemas.openxmlformats.org/officeDocument/2006/math">
                    <m:r>
                      <a:rPr lang="sl-SI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l-SI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=69° </m:t>
                    </m:r>
                  </m:oMath>
                </a14:m>
                <a:endParaRPr lang="sl-SI" dirty="0" smtClean="0"/>
              </a:p>
            </p:txBody>
          </p:sp>
        </mc:Choice>
        <mc:Fallback xmlns="">
          <p:sp>
            <p:nvSpPr>
              <p:cNvPr id="25" name="PoljeZBesedilom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3638" y="795343"/>
                <a:ext cx="8367253" cy="5216813"/>
              </a:xfrm>
              <a:prstGeom prst="rect">
                <a:avLst/>
              </a:prstGeom>
              <a:blipFill>
                <a:blip r:embed="rId3"/>
                <a:stretch>
                  <a:fillRect l="-655" t="-584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9037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značba mesta besedila 8"/>
          <p:cNvSpPr>
            <a:spLocks noGrp="1"/>
          </p:cNvSpPr>
          <p:nvPr>
            <p:ph type="body" idx="1"/>
          </p:nvPr>
        </p:nvSpPr>
        <p:spPr>
          <a:xfrm>
            <a:off x="623477" y="371886"/>
            <a:ext cx="10288287" cy="823912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lphaLcParenR" startAt="2"/>
            </a:pPr>
            <a:r>
              <a:rPr lang="sl-SI" sz="3600" dirty="0" smtClean="0">
                <a:solidFill>
                  <a:srgbClr val="0070C0"/>
                </a:solidFill>
              </a:rPr>
              <a:t>ENAKOSTRANIČNI TRIKOTNIK</a:t>
            </a:r>
            <a:endParaRPr lang="sl-SI" sz="36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PoljeZBesedilom 24"/>
              <p:cNvSpPr txBox="1"/>
              <p:nvPr/>
            </p:nvSpPr>
            <p:spPr>
              <a:xfrm>
                <a:off x="5954460" y="1446944"/>
                <a:ext cx="5136562" cy="48782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l-SI" sz="2000" b="1" dirty="0" smtClean="0">
                    <a:solidFill>
                      <a:srgbClr val="FF0000"/>
                    </a:solidFill>
                  </a:rPr>
                  <a:t>Lastnosti:</a:t>
                </a:r>
              </a:p>
              <a:p>
                <a:pPr marL="285750" indent="-285750">
                  <a:lnSpc>
                    <a:spcPct val="150000"/>
                  </a:lnSpc>
                  <a:buFontTx/>
                  <a:buChar char="-"/>
                </a:pPr>
                <a:r>
                  <a:rPr lang="sl-SI" b="1" dirty="0" smtClean="0">
                    <a:solidFill>
                      <a:srgbClr val="FF0000"/>
                    </a:solidFill>
                  </a:rPr>
                  <a:t>Vse tri stranice </a:t>
                </a:r>
                <a:r>
                  <a:rPr lang="sl-SI" dirty="0" smtClean="0"/>
                  <a:t>so skladne: </a:t>
                </a:r>
                <a14:m>
                  <m:oMath xmlns:m="http://schemas.openxmlformats.org/officeDocument/2006/math">
                    <m:r>
                      <a:rPr lang="sl-SI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sl-SI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sl-SI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sl-SI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sl-SI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sl-SI" dirty="0" smtClean="0"/>
              </a:p>
              <a:p>
                <a:pPr>
                  <a:lnSpc>
                    <a:spcPct val="150000"/>
                  </a:lnSpc>
                </a:pPr>
                <a:endParaRPr lang="sl-SI" dirty="0"/>
              </a:p>
              <a:p>
                <a:pPr marL="285750" indent="-285750">
                  <a:lnSpc>
                    <a:spcPct val="150000"/>
                  </a:lnSpc>
                  <a:buFontTx/>
                  <a:buChar char="-"/>
                </a:pPr>
                <a:r>
                  <a:rPr lang="sl-SI" b="1" dirty="0" smtClean="0">
                    <a:solidFill>
                      <a:srgbClr val="FF0000"/>
                    </a:solidFill>
                  </a:rPr>
                  <a:t>Vsi trije koti </a:t>
                </a:r>
                <a:r>
                  <a:rPr lang="sl-SI" dirty="0" smtClean="0"/>
                  <a:t>so skladni:</a:t>
                </a:r>
                <a14:m>
                  <m:oMath xmlns:m="http://schemas.openxmlformats.org/officeDocument/2006/math">
                    <m:r>
                      <a:rPr lang="sl-SI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sl-SI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=60°</m:t>
                    </m:r>
                  </m:oMath>
                </a14:m>
                <a:r>
                  <a:rPr lang="sl-SI" dirty="0" smtClean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/>
                </a:r>
                <a:br>
                  <a:rPr lang="sl-SI" dirty="0" smtClean="0">
                    <a:solidFill>
                      <a:srgbClr val="FF0000"/>
                    </a:solidFill>
                    <a:ea typeface="Cambria Math" panose="02040503050406030204" pitchFamily="18" charset="0"/>
                  </a:rPr>
                </a:br>
                <a:r>
                  <a:rPr lang="sl-SI" sz="1600" dirty="0" smtClean="0">
                    <a:ea typeface="Cambria Math" panose="02040503050406030204" pitchFamily="18" charset="0"/>
                  </a:rPr>
                  <a:t>(nasproti enako dolgim stranicam ležijo enako veliki koti</a:t>
                </a:r>
              </a:p>
              <a:p>
                <a:pPr marL="354013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sl-SI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180°:3=60°</m:t>
                    </m:r>
                  </m:oMath>
                </a14:m>
                <a:r>
                  <a:rPr lang="sl-SI" sz="1600" dirty="0" smtClean="0">
                    <a:ea typeface="Cambria Math" panose="02040503050406030204" pitchFamily="18" charset="0"/>
                  </a:rPr>
                  <a:t>)</a:t>
                </a:r>
                <a:endParaRPr lang="sl-SI" sz="1600" dirty="0" smtClean="0"/>
              </a:p>
              <a:p>
                <a:pPr>
                  <a:lnSpc>
                    <a:spcPct val="150000"/>
                  </a:lnSpc>
                </a:pPr>
                <a:endParaRPr lang="sl-SI" dirty="0" smtClean="0"/>
              </a:p>
              <a:p>
                <a:pPr marL="285750" indent="-285750">
                  <a:lnSpc>
                    <a:spcPct val="150000"/>
                  </a:lnSpc>
                  <a:buFontTx/>
                  <a:buChar char="-"/>
                </a:pPr>
                <a:r>
                  <a:rPr lang="sl-SI" dirty="0" smtClean="0"/>
                  <a:t>Ima </a:t>
                </a:r>
                <a:r>
                  <a:rPr lang="sl-SI" b="1" dirty="0" smtClean="0">
                    <a:solidFill>
                      <a:srgbClr val="FF0000"/>
                    </a:solidFill>
                  </a:rPr>
                  <a:t>TRI SIMETRALE</a:t>
                </a:r>
                <a:r>
                  <a:rPr lang="sl-SI" dirty="0" smtClean="0"/>
                  <a:t>: </a:t>
                </a:r>
              </a:p>
              <a:p>
                <a:pPr marL="285750" indent="-285750">
                  <a:lnSpc>
                    <a:spcPct val="150000"/>
                  </a:lnSpc>
                  <a:buFontTx/>
                  <a:buChar char="-"/>
                </a:pPr>
                <a:r>
                  <a:rPr lang="sl-SI" dirty="0" smtClean="0"/>
                  <a:t>Simetrale so nosilke višin.</a:t>
                </a:r>
              </a:p>
              <a:p>
                <a:pPr marL="285750" indent="-285750">
                  <a:lnSpc>
                    <a:spcPct val="150000"/>
                  </a:lnSpc>
                  <a:buFontTx/>
                  <a:buChar char="-"/>
                </a:pPr>
                <a:r>
                  <a:rPr lang="sl-SI" dirty="0" smtClean="0"/>
                  <a:t>Simetrale RAZPOLAVLJAJO stranice. </a:t>
                </a:r>
              </a:p>
              <a:p>
                <a:pPr marL="285750" indent="-285750">
                  <a:lnSpc>
                    <a:spcPct val="150000"/>
                  </a:lnSpc>
                  <a:buFontTx/>
                  <a:buChar char="-"/>
                </a:pPr>
                <a:r>
                  <a:rPr lang="sl-SI" dirty="0" smtClean="0"/>
                  <a:t>Simetrale RAZPOLAVLJAJO kote.</a:t>
                </a:r>
              </a:p>
              <a:p>
                <a:pPr marL="285750" indent="-285750">
                  <a:lnSpc>
                    <a:spcPct val="150000"/>
                  </a:lnSpc>
                  <a:buFontTx/>
                  <a:buChar char="-"/>
                </a:pPr>
                <a:endParaRPr lang="sl-SI" dirty="0"/>
              </a:p>
            </p:txBody>
          </p:sp>
        </mc:Choice>
        <mc:Fallback xmlns="">
          <p:sp>
            <p:nvSpPr>
              <p:cNvPr id="25" name="PoljeZBesedilom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4460" y="1446944"/>
                <a:ext cx="5136562" cy="4878259"/>
              </a:xfrm>
              <a:prstGeom prst="rect">
                <a:avLst/>
              </a:prstGeom>
              <a:blipFill>
                <a:blip r:embed="rId2"/>
                <a:stretch>
                  <a:fillRect l="-1306" t="-624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Slik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165" y="1850924"/>
            <a:ext cx="3272344" cy="2770238"/>
          </a:xfrm>
          <a:prstGeom prst="rect">
            <a:avLst/>
          </a:prstGeom>
        </p:spPr>
      </p:pic>
      <p:sp>
        <p:nvSpPr>
          <p:cNvPr id="20" name="Pravokotnik 19"/>
          <p:cNvSpPr/>
          <p:nvPr/>
        </p:nvSpPr>
        <p:spPr>
          <a:xfrm>
            <a:off x="2346065" y="4973045"/>
            <a:ext cx="1975211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800" dirty="0" smtClean="0"/>
              <a:t>Vir: i-učbenik</a:t>
            </a:r>
            <a:endParaRPr lang="sl-SI" sz="800" dirty="0"/>
          </a:p>
        </p:txBody>
      </p:sp>
      <p:sp>
        <p:nvSpPr>
          <p:cNvPr id="5" name="PoljeZBesedilom 4"/>
          <p:cNvSpPr txBox="1"/>
          <p:nvPr/>
        </p:nvSpPr>
        <p:spPr>
          <a:xfrm>
            <a:off x="1922807" y="2754994"/>
            <a:ext cx="23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b="1" dirty="0" smtClean="0">
                <a:solidFill>
                  <a:srgbClr val="0070C0"/>
                </a:solidFill>
              </a:rPr>
              <a:t>a</a:t>
            </a:r>
            <a:endParaRPr lang="sl-SI" b="1" dirty="0">
              <a:solidFill>
                <a:srgbClr val="0070C0"/>
              </a:solidFill>
            </a:endParaRPr>
          </a:p>
        </p:txBody>
      </p:sp>
      <p:sp>
        <p:nvSpPr>
          <p:cNvPr id="22" name="PoljeZBesedilom 21"/>
          <p:cNvSpPr txBox="1"/>
          <p:nvPr/>
        </p:nvSpPr>
        <p:spPr>
          <a:xfrm>
            <a:off x="3333671" y="2866711"/>
            <a:ext cx="23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b="1" dirty="0" smtClean="0">
                <a:solidFill>
                  <a:srgbClr val="0070C0"/>
                </a:solidFill>
              </a:rPr>
              <a:t>a</a:t>
            </a:r>
            <a:endParaRPr lang="sl-SI" b="1" dirty="0">
              <a:solidFill>
                <a:srgbClr val="0070C0"/>
              </a:solidFill>
            </a:endParaRPr>
          </a:p>
        </p:txBody>
      </p:sp>
      <p:sp>
        <p:nvSpPr>
          <p:cNvPr id="24" name="PoljeZBesedilom 23"/>
          <p:cNvSpPr txBox="1"/>
          <p:nvPr/>
        </p:nvSpPr>
        <p:spPr>
          <a:xfrm>
            <a:off x="2723911" y="4603713"/>
            <a:ext cx="23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b="1" dirty="0" smtClean="0">
                <a:solidFill>
                  <a:srgbClr val="0070C0"/>
                </a:solidFill>
              </a:rPr>
              <a:t>a</a:t>
            </a:r>
            <a:endParaRPr lang="sl-SI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Pravokotnik 5"/>
              <p:cNvSpPr/>
              <p:nvPr/>
            </p:nvSpPr>
            <p:spPr>
              <a:xfrm>
                <a:off x="1565499" y="4039458"/>
                <a:ext cx="38241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sl-SI" dirty="0"/>
              </a:p>
            </p:txBody>
          </p:sp>
        </mc:Choice>
        <mc:Fallback xmlns="">
          <p:sp>
            <p:nvSpPr>
              <p:cNvPr id="6" name="Pravokotni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5499" y="4039458"/>
                <a:ext cx="382412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Pravokotnik 28"/>
              <p:cNvSpPr/>
              <p:nvPr/>
            </p:nvSpPr>
            <p:spPr>
              <a:xfrm>
                <a:off x="2580131" y="2308527"/>
                <a:ext cx="38241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sl-SI" dirty="0"/>
              </a:p>
            </p:txBody>
          </p:sp>
        </mc:Choice>
        <mc:Fallback xmlns="">
          <p:sp>
            <p:nvSpPr>
              <p:cNvPr id="29" name="Pravokotnik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0131" y="2308527"/>
                <a:ext cx="382412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Pravokotnik 29"/>
              <p:cNvSpPr/>
              <p:nvPr/>
            </p:nvSpPr>
            <p:spPr>
              <a:xfrm>
                <a:off x="3255159" y="4074409"/>
                <a:ext cx="479406" cy="3548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sl-SI" sz="1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l-SI" sz="1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m:rPr>
                              <m:nor/>
                            </m:rPr>
                            <a:rPr lang="sl-SI" sz="1000" dirty="0"/>
                            <m:t> </m:t>
                          </m:r>
                        </m:num>
                        <m:den>
                          <m:r>
                            <a:rPr lang="sl-SI" sz="1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sl-SI" sz="1000" dirty="0"/>
              </a:p>
            </p:txBody>
          </p:sp>
        </mc:Choice>
        <mc:Fallback xmlns="">
          <p:sp>
            <p:nvSpPr>
              <p:cNvPr id="30" name="Pravokotnik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5159" y="4074409"/>
                <a:ext cx="479406" cy="3548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Pravokotnik 30"/>
              <p:cNvSpPr/>
              <p:nvPr/>
            </p:nvSpPr>
            <p:spPr>
              <a:xfrm>
                <a:off x="3416967" y="3762388"/>
                <a:ext cx="479406" cy="3548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sl-SI" sz="1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l-SI" sz="1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m:rPr>
                              <m:nor/>
                            </m:rPr>
                            <a:rPr lang="sl-SI" sz="1000" dirty="0"/>
                            <m:t> </m:t>
                          </m:r>
                        </m:num>
                        <m:den>
                          <m:r>
                            <a:rPr lang="sl-SI" sz="1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sl-SI" sz="1000" dirty="0"/>
              </a:p>
            </p:txBody>
          </p:sp>
        </mc:Choice>
        <mc:Fallback xmlns="">
          <p:sp>
            <p:nvSpPr>
              <p:cNvPr id="31" name="Pravokotnik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6967" y="3762388"/>
                <a:ext cx="479406" cy="35484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PoljeZBesedilom 31"/>
              <p:cNvSpPr txBox="1"/>
              <p:nvPr/>
            </p:nvSpPr>
            <p:spPr>
              <a:xfrm>
                <a:off x="1992490" y="4396264"/>
                <a:ext cx="238632" cy="407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sl-SI" sz="12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l-SI" sz="1200" b="0" i="1" dirty="0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sl-SI" sz="12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sl-SI" sz="1200" dirty="0"/>
              </a:p>
            </p:txBody>
          </p:sp>
        </mc:Choice>
        <mc:Fallback xmlns="">
          <p:sp>
            <p:nvSpPr>
              <p:cNvPr id="32" name="PoljeZBesedilom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2490" y="4396264"/>
                <a:ext cx="238632" cy="407356"/>
              </a:xfrm>
              <a:prstGeom prst="rect">
                <a:avLst/>
              </a:prstGeom>
              <a:blipFill>
                <a:blip r:embed="rId8"/>
                <a:stretch>
                  <a:fillRect b="-1493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PoljeZBesedilom 32"/>
              <p:cNvSpPr txBox="1"/>
              <p:nvPr/>
            </p:nvSpPr>
            <p:spPr>
              <a:xfrm>
                <a:off x="3327078" y="4448318"/>
                <a:ext cx="238632" cy="407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sl-SI" sz="12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l-SI" sz="1200" b="0" i="1" dirty="0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sl-SI" sz="12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sl-SI" sz="1200" dirty="0"/>
              </a:p>
            </p:txBody>
          </p:sp>
        </mc:Choice>
        <mc:Fallback xmlns="">
          <p:sp>
            <p:nvSpPr>
              <p:cNvPr id="33" name="PoljeZBesedilom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7078" y="4448318"/>
                <a:ext cx="238632" cy="40735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3177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2" grpId="0"/>
      <p:bldP spid="24" grpId="0"/>
      <p:bldP spid="6" grpId="0"/>
      <p:bldP spid="29" grpId="0"/>
      <p:bldP spid="30" grpId="0"/>
      <p:bldP spid="31" grpId="0"/>
      <p:bldP spid="32" grpId="0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>
                <a:solidFill>
                  <a:srgbClr val="FF0000"/>
                </a:solidFill>
                <a:latin typeface="+mn-lt"/>
              </a:rPr>
              <a:t>UTRJEVANJE: </a:t>
            </a:r>
            <a:br>
              <a:rPr lang="sl-SI" b="1" dirty="0" smtClean="0">
                <a:solidFill>
                  <a:srgbClr val="FF0000"/>
                </a:solidFill>
                <a:latin typeface="+mn-lt"/>
              </a:rPr>
            </a:br>
            <a:r>
              <a:rPr lang="sl-SI" b="1" dirty="0" smtClean="0">
                <a:solidFill>
                  <a:srgbClr val="FF0000"/>
                </a:solidFill>
                <a:latin typeface="+mn-lt"/>
              </a:rPr>
              <a:t>Rešitve preveri z ZBIRKO Rešitev</a:t>
            </a:r>
            <a:endParaRPr lang="sl-SI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l-SI" b="1" dirty="0" smtClean="0"/>
              <a:t>Naloge:</a:t>
            </a:r>
            <a:endParaRPr lang="sl-SI" b="1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r>
              <a:rPr lang="sl-SI" b="1" dirty="0" smtClean="0">
                <a:solidFill>
                  <a:srgbClr val="00B050"/>
                </a:solidFill>
              </a:rPr>
              <a:t>in 2. nivo:</a:t>
            </a:r>
          </a:p>
          <a:p>
            <a:pPr marL="0" indent="0">
              <a:buNone/>
            </a:pPr>
            <a:r>
              <a:rPr lang="sl-SI" b="1" dirty="0" err="1" smtClean="0">
                <a:solidFill>
                  <a:srgbClr val="00B050"/>
                </a:solidFill>
              </a:rPr>
              <a:t>učb</a:t>
            </a:r>
            <a:r>
              <a:rPr lang="sl-SI" b="1" dirty="0" smtClean="0">
                <a:solidFill>
                  <a:srgbClr val="00B050"/>
                </a:solidFill>
              </a:rPr>
              <a:t>. str. 233: </a:t>
            </a:r>
            <a:r>
              <a:rPr lang="sl-SI" b="1" dirty="0" smtClean="0"/>
              <a:t>40b </a:t>
            </a:r>
            <a:r>
              <a:rPr lang="sl-SI" dirty="0" smtClean="0"/>
              <a:t>(računaj notranje kote!), </a:t>
            </a:r>
            <a:r>
              <a:rPr lang="sl-SI" b="1" dirty="0" smtClean="0"/>
              <a:t>45 a </a:t>
            </a:r>
            <a:r>
              <a:rPr lang="sl-SI" dirty="0" smtClean="0"/>
              <a:t>(za kot 78°)</a:t>
            </a:r>
          </a:p>
          <a:p>
            <a:pPr marL="0" indent="0">
              <a:buNone/>
            </a:pPr>
            <a:r>
              <a:rPr lang="sl-SI" b="1" dirty="0" err="1" smtClean="0">
                <a:solidFill>
                  <a:srgbClr val="00B050"/>
                </a:solidFill>
              </a:rPr>
              <a:t>učb</a:t>
            </a:r>
            <a:r>
              <a:rPr lang="sl-SI" b="1" dirty="0" smtClean="0">
                <a:solidFill>
                  <a:srgbClr val="00B050"/>
                </a:solidFill>
              </a:rPr>
              <a:t>. str. 246: </a:t>
            </a:r>
            <a:r>
              <a:rPr lang="sl-SI" b="1" dirty="0" smtClean="0"/>
              <a:t>118, 127</a:t>
            </a:r>
          </a:p>
          <a:p>
            <a:endParaRPr lang="sl-SI" dirty="0" smtClean="0"/>
          </a:p>
          <a:p>
            <a:pPr marL="0" indent="0">
              <a:buNone/>
            </a:pPr>
            <a:r>
              <a:rPr lang="sl-SI" b="1" dirty="0" smtClean="0">
                <a:solidFill>
                  <a:srgbClr val="FF0000"/>
                </a:solidFill>
              </a:rPr>
              <a:t>3. Nivo </a:t>
            </a:r>
          </a:p>
          <a:p>
            <a:pPr marL="0" indent="0">
              <a:buNone/>
            </a:pPr>
            <a:r>
              <a:rPr lang="sl-SI" b="1" dirty="0" err="1" smtClean="0">
                <a:solidFill>
                  <a:srgbClr val="FF0000"/>
                </a:solidFill>
              </a:rPr>
              <a:t>učb</a:t>
            </a:r>
            <a:r>
              <a:rPr lang="sl-SI" b="1" dirty="0">
                <a:solidFill>
                  <a:srgbClr val="FF0000"/>
                </a:solidFill>
              </a:rPr>
              <a:t>. str. </a:t>
            </a:r>
            <a:r>
              <a:rPr lang="sl-SI" b="1" dirty="0" smtClean="0">
                <a:solidFill>
                  <a:srgbClr val="FF0000"/>
                </a:solidFill>
              </a:rPr>
              <a:t>233, 234: </a:t>
            </a:r>
            <a:r>
              <a:rPr lang="sl-SI" b="1" dirty="0" smtClean="0"/>
              <a:t>40b </a:t>
            </a:r>
            <a:r>
              <a:rPr lang="sl-SI" dirty="0" smtClean="0"/>
              <a:t>(računaj </a:t>
            </a:r>
            <a:r>
              <a:rPr lang="sl-SI" dirty="0"/>
              <a:t>notranje kote!), </a:t>
            </a:r>
            <a:r>
              <a:rPr lang="sl-SI" b="1" dirty="0" smtClean="0"/>
              <a:t>45a</a:t>
            </a:r>
            <a:r>
              <a:rPr lang="sl-SI" dirty="0" smtClean="0"/>
              <a:t> (za kot 78°), </a:t>
            </a:r>
            <a:r>
              <a:rPr lang="sl-SI" b="1" dirty="0" smtClean="0"/>
              <a:t>54,</a:t>
            </a:r>
            <a:r>
              <a:rPr lang="sl-SI" dirty="0" smtClean="0"/>
              <a:t> </a:t>
            </a:r>
            <a:r>
              <a:rPr lang="sl-SI" b="1" dirty="0" smtClean="0"/>
              <a:t>56</a:t>
            </a:r>
          </a:p>
          <a:p>
            <a:pPr marL="0" indent="0">
              <a:buNone/>
            </a:pPr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val="219033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338</Words>
  <Application>Microsoft Office PowerPoint</Application>
  <PresentationFormat>Širokozaslonsko</PresentationFormat>
  <Paragraphs>79</Paragraphs>
  <Slides>6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Officeova tema</vt:lpstr>
      <vt:lpstr>POSEBNI PRIMERI TRIKOTNIKOV – 1. del</vt:lpstr>
      <vt:lpstr>1. SIMETRIČNI TRIKOTNIKI</vt:lpstr>
      <vt:lpstr>PowerPointova predstavitev</vt:lpstr>
      <vt:lpstr>PowerPointova predstavitev</vt:lpstr>
      <vt:lpstr>PowerPointova predstavitev</vt:lpstr>
      <vt:lpstr>UTRJEVANJE:  Rešitve preveri z ZBIRKO Rešitev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SIMETRIČNI TRIKOTNIKI</dc:title>
  <dc:creator>Windows User</dc:creator>
  <cp:lastModifiedBy>Windows User</cp:lastModifiedBy>
  <cp:revision>127</cp:revision>
  <dcterms:created xsi:type="dcterms:W3CDTF">2020-03-18T10:18:23Z</dcterms:created>
  <dcterms:modified xsi:type="dcterms:W3CDTF">2020-03-23T08:04:40Z</dcterms:modified>
</cp:coreProperties>
</file>