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3" r:id="rId3"/>
    <p:sldId id="257" r:id="rId4"/>
    <p:sldId id="258" r:id="rId5"/>
    <p:sldId id="259" r:id="rId6"/>
    <p:sldId id="261" r:id="rId7"/>
    <p:sldId id="260" r:id="rId8"/>
    <p:sldId id="262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81813" cy="10015538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113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777"/>
          </a:xfrm>
          <a:prstGeom prst="rect">
            <a:avLst/>
          </a:prstGeom>
        </p:spPr>
        <p:txBody>
          <a:bodyPr vert="horz" lIns="96551" tIns="48276" rIns="96551" bIns="48276" rtlCol="0"/>
          <a:lstStyle>
            <a:lvl1pPr algn="l">
              <a:defRPr sz="13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500777"/>
          </a:xfrm>
          <a:prstGeom prst="rect">
            <a:avLst/>
          </a:prstGeom>
        </p:spPr>
        <p:txBody>
          <a:bodyPr vert="horz" lIns="96551" tIns="48276" rIns="96551" bIns="48276" rtlCol="0"/>
          <a:lstStyle>
            <a:lvl1pPr algn="r">
              <a:defRPr sz="1300"/>
            </a:lvl1pPr>
          </a:lstStyle>
          <a:p>
            <a:fld id="{FBB1F361-2030-46FF-9CF7-A6ABA2147AEE}" type="datetimeFigureOut">
              <a:rPr lang="sl-SI" smtClean="0"/>
              <a:t>31. 03. 2020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9513023"/>
            <a:ext cx="2982119" cy="500777"/>
          </a:xfrm>
          <a:prstGeom prst="rect">
            <a:avLst/>
          </a:prstGeom>
        </p:spPr>
        <p:txBody>
          <a:bodyPr vert="horz" lIns="96551" tIns="48276" rIns="96551" bIns="48276" rtlCol="0" anchor="b"/>
          <a:lstStyle>
            <a:lvl1pPr algn="l">
              <a:defRPr sz="1300"/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98102" y="9513023"/>
            <a:ext cx="2982119" cy="500777"/>
          </a:xfrm>
          <a:prstGeom prst="rect">
            <a:avLst/>
          </a:prstGeom>
        </p:spPr>
        <p:txBody>
          <a:bodyPr vert="horz" lIns="96551" tIns="48276" rIns="96551" bIns="48276" rtlCol="0" anchor="b"/>
          <a:lstStyle>
            <a:lvl1pPr algn="r">
              <a:defRPr sz="1300"/>
            </a:lvl1pPr>
          </a:lstStyle>
          <a:p>
            <a:fld id="{26FDB06A-7F4D-4E76-951E-D31E57FFE22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605154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777"/>
          </a:xfrm>
          <a:prstGeom prst="rect">
            <a:avLst/>
          </a:prstGeom>
        </p:spPr>
        <p:txBody>
          <a:bodyPr vert="horz" lIns="96551" tIns="48276" rIns="96551" bIns="48276" rtlCol="0"/>
          <a:lstStyle>
            <a:lvl1pPr algn="l">
              <a:defRPr sz="13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0777"/>
          </a:xfrm>
          <a:prstGeom prst="rect">
            <a:avLst/>
          </a:prstGeom>
        </p:spPr>
        <p:txBody>
          <a:bodyPr vert="horz" lIns="96551" tIns="48276" rIns="96551" bIns="48276" rtlCol="0"/>
          <a:lstStyle>
            <a:lvl1pPr algn="r">
              <a:defRPr sz="1300"/>
            </a:lvl1pPr>
          </a:lstStyle>
          <a:p>
            <a:fld id="{2FC64BC6-B0F2-448E-830E-A0D8222114E6}" type="datetimeFigureOut">
              <a:rPr lang="sl-SI" smtClean="0"/>
              <a:t>31. 03. 2020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06975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51" tIns="48276" rIns="96551" bIns="48276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8182" y="4757381"/>
            <a:ext cx="5505450" cy="4506992"/>
          </a:xfrm>
          <a:prstGeom prst="rect">
            <a:avLst/>
          </a:prstGeom>
        </p:spPr>
        <p:txBody>
          <a:bodyPr vert="horz" lIns="96551" tIns="48276" rIns="96551" bIns="48276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9513023"/>
            <a:ext cx="2982119" cy="500777"/>
          </a:xfrm>
          <a:prstGeom prst="rect">
            <a:avLst/>
          </a:prstGeom>
        </p:spPr>
        <p:txBody>
          <a:bodyPr vert="horz" lIns="96551" tIns="48276" rIns="96551" bIns="48276" rtlCol="0" anchor="b"/>
          <a:lstStyle>
            <a:lvl1pPr algn="l">
              <a:defRPr sz="13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98102" y="9513023"/>
            <a:ext cx="2982119" cy="500777"/>
          </a:xfrm>
          <a:prstGeom prst="rect">
            <a:avLst/>
          </a:prstGeom>
        </p:spPr>
        <p:txBody>
          <a:bodyPr vert="horz" lIns="96551" tIns="48276" rIns="96551" bIns="48276" rtlCol="0" anchor="b"/>
          <a:lstStyle>
            <a:lvl1pPr algn="r">
              <a:defRPr sz="1300"/>
            </a:lvl1pPr>
          </a:lstStyle>
          <a:p>
            <a:fld id="{6C3035AB-A3A2-498D-8582-8F7BB8C7272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86579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035AB-A3A2-498D-8582-8F7BB8C72726}" type="slidenum">
              <a:rPr lang="sl-SI" smtClean="0"/>
              <a:t>12</a:t>
            </a:fld>
            <a:endParaRPr 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E6247-3E5B-4977-B0D8-930DE25C8565}" type="datetimeFigureOut">
              <a:rPr lang="sl-SI" smtClean="0"/>
              <a:pPr/>
              <a:t>31. 03. 2020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31F74-0B34-4531-AE29-43AB0A91A0A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E6247-3E5B-4977-B0D8-930DE25C8565}" type="datetimeFigureOut">
              <a:rPr lang="sl-SI" smtClean="0"/>
              <a:pPr/>
              <a:t>31. 03. 2020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31F74-0B34-4531-AE29-43AB0A91A0A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E6247-3E5B-4977-B0D8-930DE25C8565}" type="datetimeFigureOut">
              <a:rPr lang="sl-SI" smtClean="0"/>
              <a:pPr/>
              <a:t>31. 03. 2020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31F74-0B34-4531-AE29-43AB0A91A0A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E6247-3E5B-4977-B0D8-930DE25C8565}" type="datetimeFigureOut">
              <a:rPr lang="sl-SI" smtClean="0"/>
              <a:pPr/>
              <a:t>31. 03. 2020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31F74-0B34-4531-AE29-43AB0A91A0A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E6247-3E5B-4977-B0D8-930DE25C8565}" type="datetimeFigureOut">
              <a:rPr lang="sl-SI" smtClean="0"/>
              <a:pPr/>
              <a:t>31. 03. 2020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31F74-0B34-4531-AE29-43AB0A91A0A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E6247-3E5B-4977-B0D8-930DE25C8565}" type="datetimeFigureOut">
              <a:rPr lang="sl-SI" smtClean="0"/>
              <a:pPr/>
              <a:t>31. 03. 2020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31F74-0B34-4531-AE29-43AB0A91A0A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E6247-3E5B-4977-B0D8-930DE25C8565}" type="datetimeFigureOut">
              <a:rPr lang="sl-SI" smtClean="0"/>
              <a:pPr/>
              <a:t>31. 03. 2020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31F74-0B34-4531-AE29-43AB0A91A0A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E6247-3E5B-4977-B0D8-930DE25C8565}" type="datetimeFigureOut">
              <a:rPr lang="sl-SI" smtClean="0"/>
              <a:pPr/>
              <a:t>31. 03. 2020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31F74-0B34-4531-AE29-43AB0A91A0A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E6247-3E5B-4977-B0D8-930DE25C8565}" type="datetimeFigureOut">
              <a:rPr lang="sl-SI" smtClean="0"/>
              <a:pPr/>
              <a:t>31. 03. 2020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31F74-0B34-4531-AE29-43AB0A91A0A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E6247-3E5B-4977-B0D8-930DE25C8565}" type="datetimeFigureOut">
              <a:rPr lang="sl-SI" smtClean="0"/>
              <a:pPr/>
              <a:t>31. 03. 2020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31F74-0B34-4531-AE29-43AB0A91A0A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E6247-3E5B-4977-B0D8-930DE25C8565}" type="datetimeFigureOut">
              <a:rPr lang="sl-SI" smtClean="0"/>
              <a:pPr/>
              <a:t>31. 03. 2020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31F74-0B34-4531-AE29-43AB0A91A0A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E6247-3E5B-4977-B0D8-930DE25C8565}" type="datetimeFigureOut">
              <a:rPr lang="sl-SI" smtClean="0"/>
              <a:pPr/>
              <a:t>31. 03. 2020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31F74-0B34-4531-AE29-43AB0A91A0A2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otnik 3"/>
          <p:cNvSpPr/>
          <p:nvPr/>
        </p:nvSpPr>
        <p:spPr>
          <a:xfrm>
            <a:off x="0" y="-7078"/>
            <a:ext cx="9144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sl-SI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EKVIVALENTNI ULOMKI</a:t>
            </a:r>
            <a:br>
              <a:rPr lang="sl-SI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l-SI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povezavi s tortnim prikazom</a:t>
            </a:r>
            <a:endParaRPr lang="sl-SI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 flipH="1" flipV="1">
            <a:off x="1325881" y="5831552"/>
            <a:ext cx="45719" cy="45719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25000" lnSpcReduction="20000"/>
          </a:bodyPr>
          <a:lstStyle/>
          <a:p>
            <a:endParaRPr lang="sl-S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jeZBesedilom 2"/>
          <p:cNvSpPr txBox="1"/>
          <p:nvPr/>
        </p:nvSpPr>
        <p:spPr>
          <a:xfrm>
            <a:off x="323528" y="188640"/>
            <a:ext cx="75608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Delež zelene barve v delilnem krogu lahko izrazimo na več načinov?</a:t>
            </a:r>
            <a:endParaRPr lang="sl-SI" sz="30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2492896"/>
            <a:ext cx="2697113" cy="2558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2492896"/>
            <a:ext cx="2697113" cy="2558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Raven konektor 13"/>
          <p:cNvCxnSpPr/>
          <p:nvPr/>
        </p:nvCxnSpPr>
        <p:spPr>
          <a:xfrm>
            <a:off x="3979333" y="2302933"/>
            <a:ext cx="1179406" cy="295939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ven konektor 14"/>
          <p:cNvCxnSpPr/>
          <p:nvPr/>
        </p:nvCxnSpPr>
        <p:spPr>
          <a:xfrm>
            <a:off x="6804248" y="2204864"/>
            <a:ext cx="1234811" cy="2985451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ven konektor 15"/>
          <p:cNvCxnSpPr/>
          <p:nvPr/>
        </p:nvCxnSpPr>
        <p:spPr>
          <a:xfrm flipH="1">
            <a:off x="2987824" y="3068960"/>
            <a:ext cx="3275856" cy="1296144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ven konektor 16"/>
          <p:cNvCxnSpPr/>
          <p:nvPr/>
        </p:nvCxnSpPr>
        <p:spPr>
          <a:xfrm flipH="1">
            <a:off x="6084168" y="3166533"/>
            <a:ext cx="2890500" cy="1126563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ven konektor 19"/>
          <p:cNvCxnSpPr/>
          <p:nvPr/>
        </p:nvCxnSpPr>
        <p:spPr>
          <a:xfrm flipH="1">
            <a:off x="3995936" y="2348880"/>
            <a:ext cx="1224136" cy="2808312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aven konektor 25"/>
          <p:cNvCxnSpPr/>
          <p:nvPr/>
        </p:nvCxnSpPr>
        <p:spPr>
          <a:xfrm>
            <a:off x="3347864" y="3212976"/>
            <a:ext cx="2448272" cy="108012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aven konektor 32"/>
          <p:cNvCxnSpPr/>
          <p:nvPr/>
        </p:nvCxnSpPr>
        <p:spPr>
          <a:xfrm flipH="1">
            <a:off x="6732240" y="2420888"/>
            <a:ext cx="1296144" cy="2952328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aven konektor 34"/>
          <p:cNvCxnSpPr/>
          <p:nvPr/>
        </p:nvCxnSpPr>
        <p:spPr>
          <a:xfrm>
            <a:off x="6228184" y="3212976"/>
            <a:ext cx="2448272" cy="108012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aven konektor 35"/>
          <p:cNvCxnSpPr/>
          <p:nvPr/>
        </p:nvCxnSpPr>
        <p:spPr>
          <a:xfrm>
            <a:off x="6372200" y="2708920"/>
            <a:ext cx="2088232" cy="2016224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aven konektor 38"/>
          <p:cNvCxnSpPr>
            <a:endCxn id="5" idx="3"/>
          </p:cNvCxnSpPr>
          <p:nvPr/>
        </p:nvCxnSpPr>
        <p:spPr>
          <a:xfrm flipV="1">
            <a:off x="6084168" y="3772118"/>
            <a:ext cx="2769121" cy="16922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aven konektor 42"/>
          <p:cNvCxnSpPr/>
          <p:nvPr/>
        </p:nvCxnSpPr>
        <p:spPr>
          <a:xfrm flipH="1">
            <a:off x="6516216" y="2780928"/>
            <a:ext cx="1944216" cy="1944216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aven konektor 46"/>
          <p:cNvCxnSpPr/>
          <p:nvPr/>
        </p:nvCxnSpPr>
        <p:spPr>
          <a:xfrm>
            <a:off x="7452320" y="2276872"/>
            <a:ext cx="0" cy="2952328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PoljeZBesedilom 51"/>
          <p:cNvSpPr txBox="1"/>
          <p:nvPr/>
        </p:nvSpPr>
        <p:spPr>
          <a:xfrm>
            <a:off x="4211960" y="5373216"/>
            <a:ext cx="7920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u="sng" dirty="0" smtClean="0"/>
              <a:t>1</a:t>
            </a:r>
          </a:p>
          <a:p>
            <a:r>
              <a:rPr lang="sl-SI" sz="3000" dirty="0" smtClean="0"/>
              <a:t>8</a:t>
            </a:r>
            <a:endParaRPr lang="sl-SI" sz="3000" dirty="0"/>
          </a:p>
        </p:txBody>
      </p:sp>
      <p:sp>
        <p:nvSpPr>
          <p:cNvPr id="53" name="PoljeZBesedilom 52"/>
          <p:cNvSpPr txBox="1"/>
          <p:nvPr/>
        </p:nvSpPr>
        <p:spPr>
          <a:xfrm>
            <a:off x="7164288" y="5301208"/>
            <a:ext cx="7920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u="sng" dirty="0" smtClean="0"/>
              <a:t>2</a:t>
            </a:r>
            <a:r>
              <a:rPr lang="sl-SI" sz="3000" dirty="0" smtClean="0"/>
              <a:t>  </a:t>
            </a:r>
            <a:endParaRPr lang="sl-SI" sz="3000" u="sng" dirty="0" smtClean="0"/>
          </a:p>
          <a:p>
            <a:r>
              <a:rPr lang="sl-SI" sz="3000" smtClean="0"/>
              <a:t>16</a:t>
            </a:r>
            <a:endParaRPr lang="sl-SI" sz="3000" dirty="0"/>
          </a:p>
        </p:txBody>
      </p:sp>
      <p:sp>
        <p:nvSpPr>
          <p:cNvPr id="54" name="PoljeZBesedilom 53"/>
          <p:cNvSpPr txBox="1"/>
          <p:nvPr/>
        </p:nvSpPr>
        <p:spPr>
          <a:xfrm>
            <a:off x="2627784" y="1556792"/>
            <a:ext cx="55446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dirty="0" smtClean="0"/>
              <a:t>Z ulomkom zapišimo delež zelene.</a:t>
            </a:r>
            <a:endParaRPr lang="sl-SI" sz="3000" dirty="0"/>
          </a:p>
        </p:txBody>
      </p:sp>
      <p:sp>
        <p:nvSpPr>
          <p:cNvPr id="55" name="PoljeZBesedilom 54"/>
          <p:cNvSpPr txBox="1"/>
          <p:nvPr/>
        </p:nvSpPr>
        <p:spPr>
          <a:xfrm>
            <a:off x="2699792" y="1124744"/>
            <a:ext cx="61206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dirty="0" smtClean="0"/>
              <a:t>Ali se je delež zelene kaj spreminjal?</a:t>
            </a:r>
            <a:endParaRPr lang="sl-SI" sz="3000" dirty="0"/>
          </a:p>
        </p:txBody>
      </p:sp>
      <p:sp>
        <p:nvSpPr>
          <p:cNvPr id="57" name="PoljeZBesedilom 56"/>
          <p:cNvSpPr txBox="1"/>
          <p:nvPr/>
        </p:nvSpPr>
        <p:spPr>
          <a:xfrm>
            <a:off x="5724128" y="5301208"/>
            <a:ext cx="6480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000" b="1" dirty="0" smtClean="0">
                <a:solidFill>
                  <a:srgbClr val="C00000"/>
                </a:solidFill>
              </a:rPr>
              <a:t>=</a:t>
            </a:r>
            <a:endParaRPr lang="sl-SI" sz="5000" b="1" dirty="0">
              <a:solidFill>
                <a:srgbClr val="C00000"/>
              </a:solidFill>
            </a:endParaRPr>
          </a:p>
        </p:txBody>
      </p:sp>
      <p:sp>
        <p:nvSpPr>
          <p:cNvPr id="58" name="PoljeZBesedilom 57"/>
          <p:cNvSpPr txBox="1"/>
          <p:nvPr/>
        </p:nvSpPr>
        <p:spPr>
          <a:xfrm>
            <a:off x="395536" y="4869160"/>
            <a:ext cx="25922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UGOTOVIMO: </a:t>
            </a:r>
            <a:endParaRPr lang="sl-SI" sz="3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/>
      <p:bldP spid="54" grpId="0"/>
      <p:bldP spid="54" grpId="1"/>
      <p:bldP spid="55" grpId="0"/>
      <p:bldP spid="57" grpId="0"/>
      <p:bldP spid="5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b="67842"/>
          <a:stretch>
            <a:fillRect/>
          </a:stretch>
        </p:blipFill>
        <p:spPr bwMode="auto">
          <a:xfrm>
            <a:off x="251520" y="260648"/>
            <a:ext cx="8892480" cy="3185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395536" y="4005064"/>
            <a:ext cx="8496944" cy="2016224"/>
          </a:xfrm>
          <a:prstGeom prst="rect">
            <a:avLst/>
          </a:prstGeom>
          <a:solidFill>
            <a:srgbClr val="B8CCE4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sl-SI" sz="4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     </a:t>
            </a:r>
            <a:r>
              <a:rPr kumimoji="0" lang="sl-SI" sz="45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1</a:t>
            </a:r>
            <a:r>
              <a:rPr kumimoji="0" lang="sl-SI" sz="4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                 </a:t>
            </a:r>
            <a:r>
              <a:rPr kumimoji="0" lang="sl-SI" sz="45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2</a:t>
            </a:r>
            <a:r>
              <a:rPr kumimoji="0" lang="sl-SI" sz="4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              </a:t>
            </a:r>
            <a:r>
              <a:rPr kumimoji="0" lang="sl-SI" sz="45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3</a:t>
            </a:r>
            <a:endParaRPr kumimoji="0" lang="sl-SI" sz="4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sl-SI" sz="4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      4                     8                  12</a:t>
            </a:r>
            <a:endParaRPr kumimoji="0" lang="sl-SI" sz="4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PoljeZBesedilom 5"/>
          <p:cNvSpPr txBox="1"/>
          <p:nvPr/>
        </p:nvSpPr>
        <p:spPr>
          <a:xfrm>
            <a:off x="2987824" y="4221088"/>
            <a:ext cx="6480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000" b="1" dirty="0" smtClean="0">
                <a:solidFill>
                  <a:srgbClr val="C00000"/>
                </a:solidFill>
              </a:rPr>
              <a:t>=</a:t>
            </a:r>
            <a:endParaRPr lang="sl-SI" sz="5000" b="1" dirty="0">
              <a:solidFill>
                <a:srgbClr val="C00000"/>
              </a:solidFill>
            </a:endParaRPr>
          </a:p>
        </p:txBody>
      </p:sp>
      <p:sp>
        <p:nvSpPr>
          <p:cNvPr id="7" name="PoljeZBesedilom 6"/>
          <p:cNvSpPr txBox="1"/>
          <p:nvPr/>
        </p:nvSpPr>
        <p:spPr>
          <a:xfrm>
            <a:off x="5940152" y="4221088"/>
            <a:ext cx="6480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000" b="1" dirty="0" smtClean="0">
                <a:solidFill>
                  <a:srgbClr val="C00000"/>
                </a:solidFill>
              </a:rPr>
              <a:t>=</a:t>
            </a:r>
            <a:endParaRPr lang="sl-SI" sz="5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 t="32381" b="33159"/>
          <a:stretch>
            <a:fillRect/>
          </a:stretch>
        </p:blipFill>
        <p:spPr bwMode="auto">
          <a:xfrm>
            <a:off x="0" y="260648"/>
            <a:ext cx="9111098" cy="3501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251520" y="4149080"/>
            <a:ext cx="8568952" cy="2016224"/>
          </a:xfrm>
          <a:prstGeom prst="rect">
            <a:avLst/>
          </a:prstGeom>
          <a:solidFill>
            <a:srgbClr val="B8CCE4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sl-SI" sz="4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    </a:t>
            </a:r>
            <a:r>
              <a:rPr kumimoji="0" lang="sl-SI" sz="45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1</a:t>
            </a:r>
            <a:r>
              <a:rPr kumimoji="0" lang="sl-SI" sz="4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                   </a:t>
            </a:r>
            <a:r>
              <a:rPr kumimoji="0" lang="sl-SI" sz="45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2</a:t>
            </a:r>
            <a:r>
              <a:rPr kumimoji="0" lang="sl-SI" sz="4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               </a:t>
            </a:r>
            <a:r>
              <a:rPr kumimoji="0" lang="sl-SI" sz="45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4</a:t>
            </a:r>
            <a:endParaRPr kumimoji="0" lang="sl-SI" sz="4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sl-SI" sz="4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     2                       4                   8</a:t>
            </a:r>
            <a:endParaRPr kumimoji="0" lang="sl-SI" sz="4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sz="4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PoljeZBesedilom 3"/>
          <p:cNvSpPr txBox="1"/>
          <p:nvPr/>
        </p:nvSpPr>
        <p:spPr>
          <a:xfrm>
            <a:off x="2915816" y="4365104"/>
            <a:ext cx="6480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000" b="1" dirty="0" smtClean="0">
                <a:solidFill>
                  <a:srgbClr val="C00000"/>
                </a:solidFill>
              </a:rPr>
              <a:t>=</a:t>
            </a:r>
            <a:endParaRPr lang="sl-SI" sz="5000" b="1" dirty="0">
              <a:solidFill>
                <a:srgbClr val="C00000"/>
              </a:solidFill>
            </a:endParaRPr>
          </a:p>
        </p:txBody>
      </p:sp>
      <p:sp>
        <p:nvSpPr>
          <p:cNvPr id="5" name="PoljeZBesedilom 4"/>
          <p:cNvSpPr txBox="1"/>
          <p:nvPr/>
        </p:nvSpPr>
        <p:spPr>
          <a:xfrm>
            <a:off x="5940152" y="4365104"/>
            <a:ext cx="6480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000" b="1" dirty="0" smtClean="0">
                <a:solidFill>
                  <a:srgbClr val="C00000"/>
                </a:solidFill>
              </a:rPr>
              <a:t>=</a:t>
            </a:r>
            <a:endParaRPr lang="sl-SI" sz="5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t="67099" r="31953" b="1202"/>
          <a:stretch>
            <a:fillRect/>
          </a:stretch>
        </p:blipFill>
        <p:spPr bwMode="auto">
          <a:xfrm>
            <a:off x="1259632" y="404664"/>
            <a:ext cx="6444208" cy="3345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201738" y="4221088"/>
            <a:ext cx="6322590" cy="1966987"/>
          </a:xfrm>
          <a:prstGeom prst="rect">
            <a:avLst/>
          </a:prstGeom>
          <a:solidFill>
            <a:srgbClr val="B8CCE4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sl-SI" sz="4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       </a:t>
            </a:r>
            <a:r>
              <a:rPr kumimoji="0" lang="sl-SI" sz="45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1</a:t>
            </a:r>
            <a:r>
              <a:rPr kumimoji="0" lang="sl-SI" sz="4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               </a:t>
            </a:r>
            <a:r>
              <a:rPr kumimoji="0" lang="sl-SI" sz="45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2</a:t>
            </a:r>
            <a:endParaRPr kumimoji="0" lang="sl-SI" sz="4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sl-SI" sz="4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       6                   12</a:t>
            </a:r>
            <a:endParaRPr kumimoji="0" lang="sl-SI" sz="4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PoljeZBesedilom 3"/>
          <p:cNvSpPr txBox="1"/>
          <p:nvPr/>
        </p:nvSpPr>
        <p:spPr>
          <a:xfrm>
            <a:off x="3995936" y="4437112"/>
            <a:ext cx="6480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000" b="1" dirty="0" smtClean="0">
                <a:solidFill>
                  <a:srgbClr val="C00000"/>
                </a:solidFill>
              </a:rPr>
              <a:t>=</a:t>
            </a:r>
            <a:endParaRPr lang="sl-SI" sz="5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otni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6" name="Naslov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Kolik je delež posamezne barve v delilnem krogu?</a:t>
            </a:r>
            <a:endParaRPr lang="sl-SI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Podnaslov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l-SI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Delež  bomo izrazili in zapisali z ulomkom.</a:t>
            </a:r>
          </a:p>
          <a:p>
            <a:endParaRPr lang="sl-S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jeni pravokotnik 6"/>
          <p:cNvSpPr/>
          <p:nvPr/>
        </p:nvSpPr>
        <p:spPr>
          <a:xfrm>
            <a:off x="611560" y="1700808"/>
            <a:ext cx="7632848" cy="4176464"/>
          </a:xfrm>
          <a:prstGeom prst="roundRect">
            <a:avLst/>
          </a:prstGeom>
          <a:noFill/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060848"/>
            <a:ext cx="3705225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539552" y="394792"/>
            <a:ext cx="754206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Times New Roman" pitchFamily="18" charset="0"/>
              </a:rPr>
              <a:t>KATERO BARVO SO IZBIRALI UČENCI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l-SI" sz="2000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sz="2000" b="1" i="0" u="none" strike="noStrike" cap="none" normalizeH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                      </a:t>
            </a:r>
            <a:r>
              <a:rPr kumimoji="0" lang="sl-SI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Times New Roman" pitchFamily="18" charset="0"/>
              </a:rPr>
              <a:t>ZA IZDELAVO KAP IZ BARVASTEGA PAPIRJA</a:t>
            </a:r>
            <a:endParaRPr kumimoji="0" lang="sl-SI" sz="20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AutoShape 6"/>
          <p:cNvSpPr>
            <a:spLocks noChangeArrowheads="1"/>
          </p:cNvSpPr>
          <p:nvPr/>
        </p:nvSpPr>
        <p:spPr bwMode="auto">
          <a:xfrm rot="5400000">
            <a:off x="5791696" y="4009504"/>
            <a:ext cx="212725" cy="923925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10" name="PoljeZBesedilom 9"/>
          <p:cNvSpPr txBox="1"/>
          <p:nvPr/>
        </p:nvSpPr>
        <p:spPr>
          <a:xfrm>
            <a:off x="5220072" y="3573016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b="1" dirty="0" smtClean="0"/>
              <a:t>LEGENDA:</a:t>
            </a:r>
            <a:endParaRPr lang="sl-SI" sz="2000" b="1" dirty="0"/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6300192" y="4293096"/>
            <a:ext cx="1656184" cy="4001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sl-SI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= 1 učenec</a:t>
            </a:r>
            <a:endParaRPr kumimoji="0" lang="sl-SI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060848"/>
            <a:ext cx="3705225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PoljeZBesedilom 2"/>
          <p:cNvSpPr txBox="1"/>
          <p:nvPr/>
        </p:nvSpPr>
        <p:spPr>
          <a:xfrm>
            <a:off x="899592" y="692696"/>
            <a:ext cx="75608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Kolik je delež rdeče barve v delilnem krogu?</a:t>
            </a:r>
            <a:endParaRPr lang="sl-SI" sz="30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Raven konektor 4"/>
          <p:cNvCxnSpPr/>
          <p:nvPr/>
        </p:nvCxnSpPr>
        <p:spPr>
          <a:xfrm flipV="1">
            <a:off x="2771800" y="2924944"/>
            <a:ext cx="2088232" cy="864096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ven konektor 6"/>
          <p:cNvCxnSpPr/>
          <p:nvPr/>
        </p:nvCxnSpPr>
        <p:spPr>
          <a:xfrm>
            <a:off x="2699792" y="3789040"/>
            <a:ext cx="936104" cy="2160240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ven konektor 7"/>
          <p:cNvCxnSpPr/>
          <p:nvPr/>
        </p:nvCxnSpPr>
        <p:spPr>
          <a:xfrm flipH="1" flipV="1">
            <a:off x="1835696" y="1700808"/>
            <a:ext cx="864096" cy="2088232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ven konektor 8"/>
          <p:cNvCxnSpPr/>
          <p:nvPr/>
        </p:nvCxnSpPr>
        <p:spPr>
          <a:xfrm flipV="1">
            <a:off x="683568" y="3789040"/>
            <a:ext cx="2088232" cy="864096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oljeZBesedilom 14"/>
          <p:cNvSpPr txBox="1"/>
          <p:nvPr/>
        </p:nvSpPr>
        <p:spPr>
          <a:xfrm>
            <a:off x="5508104" y="1772816"/>
            <a:ext cx="324036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5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Krog je razdeljen na </a:t>
            </a:r>
          </a:p>
          <a:p>
            <a:r>
              <a:rPr lang="sl-SI" sz="25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enake dele.</a:t>
            </a:r>
          </a:p>
        </p:txBody>
      </p:sp>
      <p:sp>
        <p:nvSpPr>
          <p:cNvPr id="16" name="PoljeZBesedilom 15"/>
          <p:cNvSpPr txBox="1"/>
          <p:nvPr/>
        </p:nvSpPr>
        <p:spPr>
          <a:xfrm>
            <a:off x="5508104" y="2996952"/>
            <a:ext cx="324036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5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sl-SI" sz="2500" u="sng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sl-SI" sz="2500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l-SI" sz="25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del je  4 delilnega kroga.</a:t>
            </a:r>
            <a:endParaRPr lang="sl-SI" sz="25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PoljeZBesedilom 16"/>
          <p:cNvSpPr txBox="1"/>
          <p:nvPr/>
        </p:nvSpPr>
        <p:spPr>
          <a:xfrm>
            <a:off x="4211960" y="5085184"/>
            <a:ext cx="453650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5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</a:t>
            </a:r>
            <a:r>
              <a:rPr lang="sl-SI" sz="35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sl-SI" sz="35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l-SI" sz="35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Delež rdeče je  4 .</a:t>
            </a:r>
            <a:endParaRPr lang="sl-SI" sz="35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060848"/>
            <a:ext cx="3705225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PoljeZBesedilom 2"/>
          <p:cNvSpPr txBox="1"/>
          <p:nvPr/>
        </p:nvSpPr>
        <p:spPr>
          <a:xfrm>
            <a:off x="899592" y="692696"/>
            <a:ext cx="75608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Kolik je delež modre barve v delilnem krogu?</a:t>
            </a:r>
            <a:endParaRPr lang="sl-SI" sz="30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Raven konektor 4"/>
          <p:cNvCxnSpPr/>
          <p:nvPr/>
        </p:nvCxnSpPr>
        <p:spPr>
          <a:xfrm flipV="1">
            <a:off x="2771800" y="2924944"/>
            <a:ext cx="2088232" cy="864096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ven konektor 6"/>
          <p:cNvCxnSpPr/>
          <p:nvPr/>
        </p:nvCxnSpPr>
        <p:spPr>
          <a:xfrm>
            <a:off x="2699792" y="3789040"/>
            <a:ext cx="1944216" cy="864096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ven konektor 7"/>
          <p:cNvCxnSpPr/>
          <p:nvPr/>
        </p:nvCxnSpPr>
        <p:spPr>
          <a:xfrm flipV="1">
            <a:off x="2771800" y="1916832"/>
            <a:ext cx="792088" cy="1944216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ven konektor 8"/>
          <p:cNvCxnSpPr/>
          <p:nvPr/>
        </p:nvCxnSpPr>
        <p:spPr>
          <a:xfrm flipH="1" flipV="1">
            <a:off x="2771800" y="3789040"/>
            <a:ext cx="720080" cy="1872208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oljeZBesedilom 14"/>
          <p:cNvSpPr txBox="1"/>
          <p:nvPr/>
        </p:nvSpPr>
        <p:spPr>
          <a:xfrm>
            <a:off x="5508104" y="1772816"/>
            <a:ext cx="324036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5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Krog je razdeljen na </a:t>
            </a:r>
          </a:p>
          <a:p>
            <a:r>
              <a:rPr lang="sl-SI" sz="25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 enakih dele.</a:t>
            </a:r>
          </a:p>
        </p:txBody>
      </p:sp>
      <p:sp>
        <p:nvSpPr>
          <p:cNvPr id="16" name="PoljeZBesedilom 15"/>
          <p:cNvSpPr txBox="1"/>
          <p:nvPr/>
        </p:nvSpPr>
        <p:spPr>
          <a:xfrm>
            <a:off x="5508104" y="2996952"/>
            <a:ext cx="324036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5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sl-SI" sz="2500" u="sng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sl-SI" sz="2500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l-SI" sz="25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del je  8 delilnega kroga.</a:t>
            </a:r>
            <a:endParaRPr lang="sl-SI" sz="25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PoljeZBesedilom 16"/>
          <p:cNvSpPr txBox="1"/>
          <p:nvPr/>
        </p:nvSpPr>
        <p:spPr>
          <a:xfrm>
            <a:off x="4211960" y="5085184"/>
            <a:ext cx="453650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5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</a:t>
            </a:r>
            <a:r>
              <a:rPr lang="sl-SI" sz="35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sl-SI" sz="35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l-SI" sz="35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Delež modre je  8 .</a:t>
            </a:r>
            <a:endParaRPr lang="sl-SI" sz="35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9" name="Raven konektor 18"/>
          <p:cNvCxnSpPr/>
          <p:nvPr/>
        </p:nvCxnSpPr>
        <p:spPr>
          <a:xfrm flipH="1" flipV="1">
            <a:off x="1979712" y="2060848"/>
            <a:ext cx="792088" cy="1800200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aven konektor 21"/>
          <p:cNvCxnSpPr/>
          <p:nvPr/>
        </p:nvCxnSpPr>
        <p:spPr>
          <a:xfrm flipV="1">
            <a:off x="1907704" y="3861048"/>
            <a:ext cx="792088" cy="1800200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ven konektor 24"/>
          <p:cNvCxnSpPr/>
          <p:nvPr/>
        </p:nvCxnSpPr>
        <p:spPr>
          <a:xfrm flipV="1">
            <a:off x="683568" y="3789040"/>
            <a:ext cx="2088232" cy="864096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aven konektor 28"/>
          <p:cNvCxnSpPr/>
          <p:nvPr/>
        </p:nvCxnSpPr>
        <p:spPr>
          <a:xfrm flipH="1" flipV="1">
            <a:off x="683568" y="2924944"/>
            <a:ext cx="2016224" cy="864096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060848"/>
            <a:ext cx="3705225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PoljeZBesedilom 2"/>
          <p:cNvSpPr txBox="1"/>
          <p:nvPr/>
        </p:nvSpPr>
        <p:spPr>
          <a:xfrm>
            <a:off x="899592" y="692696"/>
            <a:ext cx="75608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Kolik je delež zelene barve v delilnem krogu?</a:t>
            </a:r>
            <a:endParaRPr lang="sl-SI" sz="30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Raven konektor 4"/>
          <p:cNvCxnSpPr/>
          <p:nvPr/>
        </p:nvCxnSpPr>
        <p:spPr>
          <a:xfrm flipV="1">
            <a:off x="2771800" y="2924944"/>
            <a:ext cx="2088232" cy="864096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ven konektor 6"/>
          <p:cNvCxnSpPr/>
          <p:nvPr/>
        </p:nvCxnSpPr>
        <p:spPr>
          <a:xfrm>
            <a:off x="2699792" y="3789040"/>
            <a:ext cx="1944216" cy="864096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ven konektor 7"/>
          <p:cNvCxnSpPr/>
          <p:nvPr/>
        </p:nvCxnSpPr>
        <p:spPr>
          <a:xfrm flipV="1">
            <a:off x="2771800" y="1916832"/>
            <a:ext cx="792088" cy="1944216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ven konektor 8"/>
          <p:cNvCxnSpPr/>
          <p:nvPr/>
        </p:nvCxnSpPr>
        <p:spPr>
          <a:xfrm flipH="1" flipV="1">
            <a:off x="2771800" y="3789040"/>
            <a:ext cx="720080" cy="1872208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oljeZBesedilom 14"/>
          <p:cNvSpPr txBox="1"/>
          <p:nvPr/>
        </p:nvSpPr>
        <p:spPr>
          <a:xfrm>
            <a:off x="5508104" y="1772816"/>
            <a:ext cx="324036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5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Krog je razdeljen na </a:t>
            </a:r>
          </a:p>
          <a:p>
            <a:r>
              <a:rPr lang="sl-SI" sz="25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 enakih dele.</a:t>
            </a:r>
          </a:p>
        </p:txBody>
      </p:sp>
      <p:sp>
        <p:nvSpPr>
          <p:cNvPr id="16" name="PoljeZBesedilom 15"/>
          <p:cNvSpPr txBox="1"/>
          <p:nvPr/>
        </p:nvSpPr>
        <p:spPr>
          <a:xfrm>
            <a:off x="5508104" y="2996952"/>
            <a:ext cx="324036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5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sl-SI" sz="2500" u="sng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sl-SI" sz="2500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l-SI" sz="25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del je  8 delilnega kroga.</a:t>
            </a:r>
            <a:endParaRPr lang="sl-SI" sz="25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PoljeZBesedilom 16"/>
          <p:cNvSpPr txBox="1"/>
          <p:nvPr/>
        </p:nvSpPr>
        <p:spPr>
          <a:xfrm>
            <a:off x="4211960" y="5085184"/>
            <a:ext cx="453650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5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</a:t>
            </a:r>
            <a:r>
              <a:rPr lang="sl-SI" sz="35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sl-SI" sz="35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l-SI" sz="35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Delež zelene je  8 .</a:t>
            </a:r>
            <a:endParaRPr lang="sl-SI" sz="35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9" name="Raven konektor 18"/>
          <p:cNvCxnSpPr/>
          <p:nvPr/>
        </p:nvCxnSpPr>
        <p:spPr>
          <a:xfrm flipH="1" flipV="1">
            <a:off x="1979712" y="2060848"/>
            <a:ext cx="792088" cy="1800200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aven konektor 21"/>
          <p:cNvCxnSpPr/>
          <p:nvPr/>
        </p:nvCxnSpPr>
        <p:spPr>
          <a:xfrm flipV="1">
            <a:off x="1907704" y="3861048"/>
            <a:ext cx="792088" cy="1800200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ven konektor 24"/>
          <p:cNvCxnSpPr/>
          <p:nvPr/>
        </p:nvCxnSpPr>
        <p:spPr>
          <a:xfrm flipV="1">
            <a:off x="683568" y="3789040"/>
            <a:ext cx="2088232" cy="864096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aven konektor 28"/>
          <p:cNvCxnSpPr/>
          <p:nvPr/>
        </p:nvCxnSpPr>
        <p:spPr>
          <a:xfrm flipH="1" flipV="1">
            <a:off x="683568" y="2924944"/>
            <a:ext cx="2016224" cy="864096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060848"/>
            <a:ext cx="3705225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PoljeZBesedilom 2"/>
          <p:cNvSpPr txBox="1"/>
          <p:nvPr/>
        </p:nvSpPr>
        <p:spPr>
          <a:xfrm>
            <a:off x="899592" y="692696"/>
            <a:ext cx="75608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Kolik je delež rumene barve v delilnem krogu?</a:t>
            </a:r>
            <a:endParaRPr lang="sl-SI" sz="30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Raven konektor 6"/>
          <p:cNvCxnSpPr/>
          <p:nvPr/>
        </p:nvCxnSpPr>
        <p:spPr>
          <a:xfrm>
            <a:off x="2699792" y="3789040"/>
            <a:ext cx="936104" cy="2160240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ven konektor 7"/>
          <p:cNvCxnSpPr/>
          <p:nvPr/>
        </p:nvCxnSpPr>
        <p:spPr>
          <a:xfrm flipH="1" flipV="1">
            <a:off x="1835696" y="1700808"/>
            <a:ext cx="864096" cy="2088232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oljeZBesedilom 14"/>
          <p:cNvSpPr txBox="1"/>
          <p:nvPr/>
        </p:nvSpPr>
        <p:spPr>
          <a:xfrm>
            <a:off x="5508104" y="1772816"/>
            <a:ext cx="324036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5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Krog je razdeljen na </a:t>
            </a:r>
          </a:p>
          <a:p>
            <a:r>
              <a:rPr lang="sl-SI" sz="25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enaka dela.</a:t>
            </a:r>
          </a:p>
        </p:txBody>
      </p:sp>
      <p:sp>
        <p:nvSpPr>
          <p:cNvPr id="16" name="PoljeZBesedilom 15"/>
          <p:cNvSpPr txBox="1"/>
          <p:nvPr/>
        </p:nvSpPr>
        <p:spPr>
          <a:xfrm>
            <a:off x="5508104" y="2996952"/>
            <a:ext cx="324036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5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sl-SI" sz="2500" u="sng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sl-SI" sz="2500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l-SI" sz="25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del je  2 delilnega kroga.</a:t>
            </a:r>
            <a:endParaRPr lang="sl-SI" sz="25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PoljeZBesedilom 16"/>
          <p:cNvSpPr txBox="1"/>
          <p:nvPr/>
        </p:nvSpPr>
        <p:spPr>
          <a:xfrm>
            <a:off x="4211960" y="5085184"/>
            <a:ext cx="453650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5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</a:t>
            </a:r>
            <a:r>
              <a:rPr lang="sl-SI" sz="35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sl-SI" sz="35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l-SI" sz="35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Delež rumene je  2 .</a:t>
            </a:r>
            <a:endParaRPr lang="sl-SI" sz="35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420888"/>
            <a:ext cx="2697113" cy="2558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PoljeZBesedilom 2"/>
          <p:cNvSpPr txBox="1"/>
          <p:nvPr/>
        </p:nvSpPr>
        <p:spPr>
          <a:xfrm>
            <a:off x="323528" y="188640"/>
            <a:ext cx="75608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Delež rdeče barve v delilnem krogu lahko izrazimo na več načinov?</a:t>
            </a:r>
            <a:endParaRPr lang="sl-SI" sz="30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2492896"/>
            <a:ext cx="2697113" cy="2558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2492896"/>
            <a:ext cx="2697113" cy="2558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Raven konektor 6"/>
          <p:cNvCxnSpPr/>
          <p:nvPr/>
        </p:nvCxnSpPr>
        <p:spPr>
          <a:xfrm>
            <a:off x="1032933" y="2099733"/>
            <a:ext cx="1234811" cy="2985451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ven konektor 9"/>
          <p:cNvCxnSpPr/>
          <p:nvPr/>
        </p:nvCxnSpPr>
        <p:spPr>
          <a:xfrm flipH="1">
            <a:off x="0" y="3140968"/>
            <a:ext cx="3059832" cy="1224136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ven konektor 13"/>
          <p:cNvCxnSpPr/>
          <p:nvPr/>
        </p:nvCxnSpPr>
        <p:spPr>
          <a:xfrm>
            <a:off x="3979333" y="2302933"/>
            <a:ext cx="1179406" cy="295939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ven konektor 14"/>
          <p:cNvCxnSpPr/>
          <p:nvPr/>
        </p:nvCxnSpPr>
        <p:spPr>
          <a:xfrm>
            <a:off x="6804248" y="2204864"/>
            <a:ext cx="1234811" cy="2985451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ven konektor 15"/>
          <p:cNvCxnSpPr/>
          <p:nvPr/>
        </p:nvCxnSpPr>
        <p:spPr>
          <a:xfrm flipH="1">
            <a:off x="2987824" y="3068960"/>
            <a:ext cx="3275856" cy="1296144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ven konektor 16"/>
          <p:cNvCxnSpPr/>
          <p:nvPr/>
        </p:nvCxnSpPr>
        <p:spPr>
          <a:xfrm flipH="1">
            <a:off x="6084168" y="3166533"/>
            <a:ext cx="2890500" cy="1126563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ven konektor 19"/>
          <p:cNvCxnSpPr/>
          <p:nvPr/>
        </p:nvCxnSpPr>
        <p:spPr>
          <a:xfrm flipH="1">
            <a:off x="3995936" y="2348880"/>
            <a:ext cx="1224136" cy="2808312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aven konektor 25"/>
          <p:cNvCxnSpPr/>
          <p:nvPr/>
        </p:nvCxnSpPr>
        <p:spPr>
          <a:xfrm>
            <a:off x="3347864" y="3212976"/>
            <a:ext cx="2448272" cy="108012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aven konektor 32"/>
          <p:cNvCxnSpPr/>
          <p:nvPr/>
        </p:nvCxnSpPr>
        <p:spPr>
          <a:xfrm flipH="1">
            <a:off x="6732240" y="2420888"/>
            <a:ext cx="1296144" cy="2952328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aven konektor 34"/>
          <p:cNvCxnSpPr/>
          <p:nvPr/>
        </p:nvCxnSpPr>
        <p:spPr>
          <a:xfrm>
            <a:off x="6228184" y="3212976"/>
            <a:ext cx="2448272" cy="108012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aven konektor 35"/>
          <p:cNvCxnSpPr/>
          <p:nvPr/>
        </p:nvCxnSpPr>
        <p:spPr>
          <a:xfrm>
            <a:off x="6372200" y="2708920"/>
            <a:ext cx="2088232" cy="2016224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aven konektor 38"/>
          <p:cNvCxnSpPr>
            <a:endCxn id="5" idx="3"/>
          </p:cNvCxnSpPr>
          <p:nvPr/>
        </p:nvCxnSpPr>
        <p:spPr>
          <a:xfrm flipV="1">
            <a:off x="6084168" y="3772118"/>
            <a:ext cx="2769121" cy="16922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aven konektor 42"/>
          <p:cNvCxnSpPr/>
          <p:nvPr/>
        </p:nvCxnSpPr>
        <p:spPr>
          <a:xfrm flipH="1">
            <a:off x="6516216" y="2780928"/>
            <a:ext cx="1944216" cy="1944216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aven konektor 46"/>
          <p:cNvCxnSpPr/>
          <p:nvPr/>
        </p:nvCxnSpPr>
        <p:spPr>
          <a:xfrm>
            <a:off x="7452320" y="2276872"/>
            <a:ext cx="0" cy="2952328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PoljeZBesedilom 50"/>
          <p:cNvSpPr txBox="1"/>
          <p:nvPr/>
        </p:nvSpPr>
        <p:spPr>
          <a:xfrm>
            <a:off x="1259632" y="5373216"/>
            <a:ext cx="7920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u="sng" dirty="0" smtClean="0"/>
              <a:t>1</a:t>
            </a:r>
          </a:p>
          <a:p>
            <a:r>
              <a:rPr lang="sl-SI" sz="3000" dirty="0" smtClean="0"/>
              <a:t>4</a:t>
            </a:r>
            <a:endParaRPr lang="sl-SI" sz="3000" dirty="0"/>
          </a:p>
        </p:txBody>
      </p:sp>
      <p:sp>
        <p:nvSpPr>
          <p:cNvPr id="52" name="PoljeZBesedilom 51"/>
          <p:cNvSpPr txBox="1"/>
          <p:nvPr/>
        </p:nvSpPr>
        <p:spPr>
          <a:xfrm>
            <a:off x="4211960" y="5373216"/>
            <a:ext cx="7920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u="sng" dirty="0" smtClean="0"/>
              <a:t>2</a:t>
            </a:r>
          </a:p>
          <a:p>
            <a:r>
              <a:rPr lang="sl-SI" sz="3000" dirty="0" smtClean="0"/>
              <a:t>8</a:t>
            </a:r>
            <a:endParaRPr lang="sl-SI" sz="3000" dirty="0"/>
          </a:p>
        </p:txBody>
      </p:sp>
      <p:sp>
        <p:nvSpPr>
          <p:cNvPr id="53" name="PoljeZBesedilom 52"/>
          <p:cNvSpPr txBox="1"/>
          <p:nvPr/>
        </p:nvSpPr>
        <p:spPr>
          <a:xfrm>
            <a:off x="7164288" y="5301208"/>
            <a:ext cx="7920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u="sng" dirty="0" smtClean="0"/>
              <a:t> 4</a:t>
            </a:r>
            <a:r>
              <a:rPr lang="sl-SI" sz="3000" dirty="0" smtClean="0"/>
              <a:t>  </a:t>
            </a:r>
            <a:endParaRPr lang="sl-SI" sz="3000" u="sng" dirty="0" smtClean="0"/>
          </a:p>
          <a:p>
            <a:r>
              <a:rPr lang="sl-SI" sz="3000" dirty="0" smtClean="0"/>
              <a:t>16</a:t>
            </a:r>
            <a:endParaRPr lang="sl-SI" sz="3000" dirty="0"/>
          </a:p>
        </p:txBody>
      </p:sp>
      <p:sp>
        <p:nvSpPr>
          <p:cNvPr id="54" name="PoljeZBesedilom 53"/>
          <p:cNvSpPr txBox="1"/>
          <p:nvPr/>
        </p:nvSpPr>
        <p:spPr>
          <a:xfrm>
            <a:off x="2411760" y="1556792"/>
            <a:ext cx="57606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dirty="0" smtClean="0"/>
              <a:t>Z ulomkom zapišimo dele </a:t>
            </a:r>
            <a:r>
              <a:rPr lang="sl-SI" sz="3000" dirty="0" err="1" smtClean="0"/>
              <a:t>redče</a:t>
            </a:r>
            <a:r>
              <a:rPr lang="sl-SI" sz="3000" dirty="0" smtClean="0"/>
              <a:t>.</a:t>
            </a:r>
            <a:endParaRPr lang="sl-SI" sz="3000" dirty="0"/>
          </a:p>
        </p:txBody>
      </p:sp>
      <p:sp>
        <p:nvSpPr>
          <p:cNvPr id="55" name="PoljeZBesedilom 54"/>
          <p:cNvSpPr txBox="1"/>
          <p:nvPr/>
        </p:nvSpPr>
        <p:spPr>
          <a:xfrm>
            <a:off x="2699792" y="1124744"/>
            <a:ext cx="61206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dirty="0" smtClean="0"/>
              <a:t>Ali se je delež rdeče kaj spreminjal?</a:t>
            </a:r>
            <a:endParaRPr lang="sl-SI" sz="3000" dirty="0"/>
          </a:p>
        </p:txBody>
      </p:sp>
      <p:sp>
        <p:nvSpPr>
          <p:cNvPr id="56" name="PoljeZBesedilom 55"/>
          <p:cNvSpPr txBox="1"/>
          <p:nvPr/>
        </p:nvSpPr>
        <p:spPr>
          <a:xfrm>
            <a:off x="2699792" y="5373216"/>
            <a:ext cx="6480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000" b="1" dirty="0" smtClean="0">
                <a:solidFill>
                  <a:srgbClr val="C00000"/>
                </a:solidFill>
              </a:rPr>
              <a:t>=</a:t>
            </a:r>
            <a:endParaRPr lang="sl-SI" sz="5000" b="1" dirty="0">
              <a:solidFill>
                <a:srgbClr val="C00000"/>
              </a:solidFill>
            </a:endParaRPr>
          </a:p>
        </p:txBody>
      </p:sp>
      <p:sp>
        <p:nvSpPr>
          <p:cNvPr id="57" name="PoljeZBesedilom 56"/>
          <p:cNvSpPr txBox="1"/>
          <p:nvPr/>
        </p:nvSpPr>
        <p:spPr>
          <a:xfrm>
            <a:off x="5724128" y="5301208"/>
            <a:ext cx="6480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000" b="1" dirty="0" smtClean="0">
                <a:solidFill>
                  <a:srgbClr val="C00000"/>
                </a:solidFill>
              </a:rPr>
              <a:t>=</a:t>
            </a:r>
            <a:endParaRPr lang="sl-SI" sz="5000" b="1" dirty="0">
              <a:solidFill>
                <a:srgbClr val="C00000"/>
              </a:solidFill>
            </a:endParaRPr>
          </a:p>
        </p:txBody>
      </p:sp>
      <p:sp>
        <p:nvSpPr>
          <p:cNvPr id="58" name="PoljeZBesedilom 57"/>
          <p:cNvSpPr txBox="1"/>
          <p:nvPr/>
        </p:nvSpPr>
        <p:spPr>
          <a:xfrm>
            <a:off x="395536" y="4869160"/>
            <a:ext cx="25922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UGOTOVIMO: </a:t>
            </a:r>
            <a:endParaRPr lang="sl-SI" sz="3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  <p:bldP spid="53" grpId="0"/>
      <p:bldP spid="54" grpId="0"/>
      <p:bldP spid="54" grpId="1"/>
      <p:bldP spid="55" grpId="0"/>
      <p:bldP spid="56" grpId="0"/>
      <p:bldP spid="57" grpId="0"/>
      <p:bldP spid="5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420888"/>
            <a:ext cx="2697113" cy="2558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PoljeZBesedilom 2"/>
          <p:cNvSpPr txBox="1"/>
          <p:nvPr/>
        </p:nvSpPr>
        <p:spPr>
          <a:xfrm>
            <a:off x="323528" y="188640"/>
            <a:ext cx="75608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Delež rumene barve v delilnem krogu lahko izrazimo na več načinov?</a:t>
            </a:r>
            <a:endParaRPr lang="sl-SI" sz="30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2492896"/>
            <a:ext cx="2697113" cy="2558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2492896"/>
            <a:ext cx="2697113" cy="2558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Raven konektor 6"/>
          <p:cNvCxnSpPr/>
          <p:nvPr/>
        </p:nvCxnSpPr>
        <p:spPr>
          <a:xfrm>
            <a:off x="1032933" y="2099733"/>
            <a:ext cx="1234811" cy="2985451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ven konektor 13"/>
          <p:cNvCxnSpPr/>
          <p:nvPr/>
        </p:nvCxnSpPr>
        <p:spPr>
          <a:xfrm>
            <a:off x="3979333" y="2302933"/>
            <a:ext cx="1179406" cy="295939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ven konektor 14"/>
          <p:cNvCxnSpPr/>
          <p:nvPr/>
        </p:nvCxnSpPr>
        <p:spPr>
          <a:xfrm>
            <a:off x="6804248" y="2204864"/>
            <a:ext cx="1234811" cy="2985451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ven konektor 15"/>
          <p:cNvCxnSpPr/>
          <p:nvPr/>
        </p:nvCxnSpPr>
        <p:spPr>
          <a:xfrm flipH="1">
            <a:off x="2987824" y="3068960"/>
            <a:ext cx="3275856" cy="1296144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ven konektor 16"/>
          <p:cNvCxnSpPr/>
          <p:nvPr/>
        </p:nvCxnSpPr>
        <p:spPr>
          <a:xfrm flipH="1">
            <a:off x="6084168" y="3166533"/>
            <a:ext cx="2890500" cy="1126563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aven konektor 32"/>
          <p:cNvCxnSpPr/>
          <p:nvPr/>
        </p:nvCxnSpPr>
        <p:spPr>
          <a:xfrm flipH="1">
            <a:off x="6732240" y="2420888"/>
            <a:ext cx="1296144" cy="2952328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aven konektor 34"/>
          <p:cNvCxnSpPr/>
          <p:nvPr/>
        </p:nvCxnSpPr>
        <p:spPr>
          <a:xfrm>
            <a:off x="6228184" y="3212976"/>
            <a:ext cx="2448272" cy="108012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PoljeZBesedilom 50"/>
          <p:cNvSpPr txBox="1"/>
          <p:nvPr/>
        </p:nvSpPr>
        <p:spPr>
          <a:xfrm>
            <a:off x="1259632" y="5373216"/>
            <a:ext cx="7920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u="sng" dirty="0" smtClean="0"/>
              <a:t>1</a:t>
            </a:r>
          </a:p>
          <a:p>
            <a:r>
              <a:rPr lang="sl-SI" sz="3000" dirty="0" smtClean="0"/>
              <a:t>2</a:t>
            </a:r>
            <a:endParaRPr lang="sl-SI" sz="3000" dirty="0"/>
          </a:p>
        </p:txBody>
      </p:sp>
      <p:sp>
        <p:nvSpPr>
          <p:cNvPr id="52" name="PoljeZBesedilom 51"/>
          <p:cNvSpPr txBox="1"/>
          <p:nvPr/>
        </p:nvSpPr>
        <p:spPr>
          <a:xfrm>
            <a:off x="4211960" y="5373216"/>
            <a:ext cx="7920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u="sng" dirty="0" smtClean="0"/>
              <a:t>2</a:t>
            </a:r>
          </a:p>
          <a:p>
            <a:r>
              <a:rPr lang="sl-SI" sz="3000" dirty="0" smtClean="0"/>
              <a:t>4</a:t>
            </a:r>
            <a:endParaRPr lang="sl-SI" sz="3000" dirty="0"/>
          </a:p>
        </p:txBody>
      </p:sp>
      <p:sp>
        <p:nvSpPr>
          <p:cNvPr id="53" name="PoljeZBesedilom 52"/>
          <p:cNvSpPr txBox="1"/>
          <p:nvPr/>
        </p:nvSpPr>
        <p:spPr>
          <a:xfrm>
            <a:off x="7164288" y="5301208"/>
            <a:ext cx="7920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u="sng" dirty="0" smtClean="0"/>
              <a:t> 4</a:t>
            </a:r>
            <a:r>
              <a:rPr lang="sl-SI" sz="3000" dirty="0" smtClean="0"/>
              <a:t>  </a:t>
            </a:r>
            <a:endParaRPr lang="sl-SI" sz="3000" u="sng" dirty="0" smtClean="0"/>
          </a:p>
          <a:p>
            <a:r>
              <a:rPr lang="sl-SI" sz="3000" dirty="0" smtClean="0"/>
              <a:t> 8</a:t>
            </a:r>
            <a:endParaRPr lang="sl-SI" sz="3000" dirty="0"/>
          </a:p>
        </p:txBody>
      </p:sp>
      <p:sp>
        <p:nvSpPr>
          <p:cNvPr id="54" name="PoljeZBesedilom 53"/>
          <p:cNvSpPr txBox="1"/>
          <p:nvPr/>
        </p:nvSpPr>
        <p:spPr>
          <a:xfrm>
            <a:off x="2411760" y="1556792"/>
            <a:ext cx="57606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dirty="0" smtClean="0"/>
              <a:t>Z ulomkom zapišimo delež rumene.</a:t>
            </a:r>
            <a:endParaRPr lang="sl-SI" sz="3000" dirty="0"/>
          </a:p>
        </p:txBody>
      </p:sp>
      <p:sp>
        <p:nvSpPr>
          <p:cNvPr id="55" name="PoljeZBesedilom 54"/>
          <p:cNvSpPr txBox="1"/>
          <p:nvPr/>
        </p:nvSpPr>
        <p:spPr>
          <a:xfrm>
            <a:off x="2699792" y="1124744"/>
            <a:ext cx="61206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dirty="0" smtClean="0"/>
              <a:t>Ali se je delež rumene kaj spreminjal?</a:t>
            </a:r>
            <a:endParaRPr lang="sl-SI" sz="3000" dirty="0"/>
          </a:p>
        </p:txBody>
      </p:sp>
      <p:sp>
        <p:nvSpPr>
          <p:cNvPr id="56" name="PoljeZBesedilom 55"/>
          <p:cNvSpPr txBox="1"/>
          <p:nvPr/>
        </p:nvSpPr>
        <p:spPr>
          <a:xfrm>
            <a:off x="2699792" y="5373216"/>
            <a:ext cx="6480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000" b="1" dirty="0" smtClean="0">
                <a:solidFill>
                  <a:srgbClr val="C00000"/>
                </a:solidFill>
              </a:rPr>
              <a:t>=</a:t>
            </a:r>
            <a:endParaRPr lang="sl-SI" sz="5000" b="1" dirty="0">
              <a:solidFill>
                <a:srgbClr val="C00000"/>
              </a:solidFill>
            </a:endParaRPr>
          </a:p>
        </p:txBody>
      </p:sp>
      <p:sp>
        <p:nvSpPr>
          <p:cNvPr id="57" name="PoljeZBesedilom 56"/>
          <p:cNvSpPr txBox="1"/>
          <p:nvPr/>
        </p:nvSpPr>
        <p:spPr>
          <a:xfrm>
            <a:off x="5724128" y="5301208"/>
            <a:ext cx="6480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000" b="1" dirty="0" smtClean="0">
                <a:solidFill>
                  <a:srgbClr val="C00000"/>
                </a:solidFill>
              </a:rPr>
              <a:t>=</a:t>
            </a:r>
            <a:endParaRPr lang="sl-SI" sz="5000" b="1" dirty="0">
              <a:solidFill>
                <a:srgbClr val="C00000"/>
              </a:solidFill>
            </a:endParaRPr>
          </a:p>
        </p:txBody>
      </p:sp>
      <p:sp>
        <p:nvSpPr>
          <p:cNvPr id="58" name="PoljeZBesedilom 57"/>
          <p:cNvSpPr txBox="1"/>
          <p:nvPr/>
        </p:nvSpPr>
        <p:spPr>
          <a:xfrm>
            <a:off x="395536" y="4869160"/>
            <a:ext cx="25922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UGOTOVIMO: </a:t>
            </a:r>
            <a:endParaRPr lang="sl-SI" sz="3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  <p:bldP spid="53" grpId="0"/>
      <p:bldP spid="54" grpId="0"/>
      <p:bldP spid="54" grpId="1"/>
      <p:bldP spid="55" grpId="0"/>
      <p:bldP spid="56" grpId="0"/>
      <p:bldP spid="57" grpId="0"/>
      <p:bldP spid="58" grpId="0"/>
    </p:bld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304</Words>
  <Application>Microsoft Office PowerPoint</Application>
  <PresentationFormat>Diaprojekcija na zaslonu (4:3)</PresentationFormat>
  <Paragraphs>81</Paragraphs>
  <Slides>13</Slides>
  <Notes>1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Officeova tema</vt:lpstr>
      <vt:lpstr>EKVIVALENTNI ULOMKI v povezavi s tortnim prikazom</vt:lpstr>
      <vt:lpstr>Kolik je delež posamezne barve v delilnem krogu?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 1</dc:title>
  <dc:creator>Janez</dc:creator>
  <cp:lastModifiedBy>mark</cp:lastModifiedBy>
  <cp:revision>18</cp:revision>
  <cp:lastPrinted>2014-02-03T19:58:03Z</cp:lastPrinted>
  <dcterms:created xsi:type="dcterms:W3CDTF">2013-01-22T11:51:13Z</dcterms:created>
  <dcterms:modified xsi:type="dcterms:W3CDTF">2020-03-31T07:27:45Z</dcterms:modified>
</cp:coreProperties>
</file>