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5" r:id="rId4"/>
    <p:sldId id="259" r:id="rId5"/>
    <p:sldId id="257" r:id="rId6"/>
    <p:sldId id="266" r:id="rId7"/>
    <p:sldId id="267" r:id="rId8"/>
    <p:sldId id="262" r:id="rId9"/>
    <p:sldId id="263" r:id="rId10"/>
    <p:sldId id="268" r:id="rId11"/>
    <p:sldId id="258" r:id="rId12"/>
    <p:sldId id="260" r:id="rId13"/>
    <p:sldId id="261" r:id="rId14"/>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0221"/>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smtClean="0"/>
              <a:t>Kliknite, če želite urediti slog naslova matrice</a:t>
            </a:r>
            <a:endParaRPr lang="sl-SI"/>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Kliknite, če želite urediti slog podnaslova matrice</a:t>
            </a:r>
            <a:endParaRPr lang="sl-SI"/>
          </a:p>
        </p:txBody>
      </p:sp>
      <p:sp>
        <p:nvSpPr>
          <p:cNvPr id="4" name="Ograda datuma 3"/>
          <p:cNvSpPr>
            <a:spLocks noGrp="1"/>
          </p:cNvSpPr>
          <p:nvPr>
            <p:ph type="dt" sz="half" idx="10"/>
          </p:nvPr>
        </p:nvSpPr>
        <p:spPr/>
        <p:txBody>
          <a:bodyPr/>
          <a:lstStyle/>
          <a:p>
            <a:fld id="{20F08856-4914-4152-8087-FEE71D476402}" type="datetimeFigureOut">
              <a:rPr lang="sl-SI" smtClean="0"/>
              <a:t>6. 05. 2020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20F08856-4914-4152-8087-FEE71D476402}" type="datetimeFigureOut">
              <a:rPr lang="sl-SI" smtClean="0"/>
              <a:t>6. 05. 2020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smtClean="0"/>
              <a:t>Kliknite, če želite urediti slog naslova matrice</a:t>
            </a:r>
            <a:endParaRPr lang="sl-SI"/>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20F08856-4914-4152-8087-FEE71D476402}" type="datetimeFigureOut">
              <a:rPr lang="sl-SI" smtClean="0"/>
              <a:t>6. 05. 2020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vsebine 2"/>
          <p:cNvSpPr>
            <a:spLocks noGrp="1"/>
          </p:cNvSpPr>
          <p:nvPr>
            <p:ph idx="1"/>
          </p:nvPr>
        </p:nvSpPr>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20F08856-4914-4152-8087-FEE71D476402}" type="datetimeFigureOut">
              <a:rPr lang="sl-SI" smtClean="0"/>
              <a:t>6. 05. 2020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smtClean="0"/>
              <a:t>Kliknite, če želite urediti slog naslova matrice</a:t>
            </a:r>
            <a:endParaRPr lang="sl-SI"/>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Kliknite, če želite urediti sloge besedila matrice</a:t>
            </a:r>
          </a:p>
        </p:txBody>
      </p:sp>
      <p:sp>
        <p:nvSpPr>
          <p:cNvPr id="4" name="Ograda datuma 3"/>
          <p:cNvSpPr>
            <a:spLocks noGrp="1"/>
          </p:cNvSpPr>
          <p:nvPr>
            <p:ph type="dt" sz="half" idx="10"/>
          </p:nvPr>
        </p:nvSpPr>
        <p:spPr/>
        <p:txBody>
          <a:bodyPr/>
          <a:lstStyle/>
          <a:p>
            <a:fld id="{20F08856-4914-4152-8087-FEE71D476402}" type="datetimeFigureOut">
              <a:rPr lang="sl-SI" smtClean="0"/>
              <a:t>6. 05. 2020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p:txBody>
          <a:bodyPr/>
          <a:lstStyle/>
          <a:p>
            <a:fld id="{20F08856-4914-4152-8087-FEE71D476402}" type="datetimeFigureOut">
              <a:rPr lang="sl-SI" smtClean="0"/>
              <a:t>6. 05. 2020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Kliknite, če želite urediti slog naslova matrice</a:t>
            </a:r>
            <a:endParaRPr lang="sl-SI"/>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Kliknite, če želite urediti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Kliknite, če želite urediti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p:txBody>
          <a:bodyPr/>
          <a:lstStyle/>
          <a:p>
            <a:fld id="{20F08856-4914-4152-8087-FEE71D476402}" type="datetimeFigureOut">
              <a:rPr lang="sl-SI" smtClean="0"/>
              <a:t>6. 05. 2020</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datuma 2"/>
          <p:cNvSpPr>
            <a:spLocks noGrp="1"/>
          </p:cNvSpPr>
          <p:nvPr>
            <p:ph type="dt" sz="half" idx="10"/>
          </p:nvPr>
        </p:nvSpPr>
        <p:spPr/>
        <p:txBody>
          <a:bodyPr/>
          <a:lstStyle/>
          <a:p>
            <a:fld id="{20F08856-4914-4152-8087-FEE71D476402}" type="datetimeFigureOut">
              <a:rPr lang="sl-SI" smtClean="0"/>
              <a:t>6. 05. 2020</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20F08856-4914-4152-8087-FEE71D476402}" type="datetimeFigureOut">
              <a:rPr lang="sl-SI" smtClean="0"/>
              <a:t>6. 05. 2020</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smtClean="0"/>
              <a:t>Kliknite, če želite urediti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Kliknite, če želite urediti sloge besedila matrice</a:t>
            </a:r>
          </a:p>
        </p:txBody>
      </p:sp>
      <p:sp>
        <p:nvSpPr>
          <p:cNvPr id="5" name="Ograda datuma 4"/>
          <p:cNvSpPr>
            <a:spLocks noGrp="1"/>
          </p:cNvSpPr>
          <p:nvPr>
            <p:ph type="dt" sz="half" idx="10"/>
          </p:nvPr>
        </p:nvSpPr>
        <p:spPr/>
        <p:txBody>
          <a:bodyPr/>
          <a:lstStyle/>
          <a:p>
            <a:fld id="{20F08856-4914-4152-8087-FEE71D476402}" type="datetimeFigureOut">
              <a:rPr lang="sl-SI" smtClean="0"/>
              <a:t>6. 05. 2020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smtClean="0"/>
              <a:t>Kliknite, če želite urediti slog naslova matrice</a:t>
            </a:r>
            <a:endParaRPr lang="sl-SI"/>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Kliknite, če želite urediti sloge besedila matrice</a:t>
            </a:r>
          </a:p>
        </p:txBody>
      </p:sp>
      <p:sp>
        <p:nvSpPr>
          <p:cNvPr id="5" name="Ograda datuma 4"/>
          <p:cNvSpPr>
            <a:spLocks noGrp="1"/>
          </p:cNvSpPr>
          <p:nvPr>
            <p:ph type="dt" sz="half" idx="10"/>
          </p:nvPr>
        </p:nvSpPr>
        <p:spPr/>
        <p:txBody>
          <a:bodyPr/>
          <a:lstStyle/>
          <a:p>
            <a:fld id="{20F08856-4914-4152-8087-FEE71D476402}" type="datetimeFigureOut">
              <a:rPr lang="sl-SI" smtClean="0"/>
              <a:t>6. 05. 2020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alpha val="64000"/>
          </a:srgbClr>
        </a:solidFill>
        <a:effectLst/>
      </p:bgPr>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smtClean="0"/>
              <a:t>Kliknite, če želite urediti slog naslova matrice</a:t>
            </a:r>
            <a:endParaRPr lang="sl-SI"/>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08856-4914-4152-8087-FEE71D476402}" type="datetimeFigureOut">
              <a:rPr lang="sl-SI" smtClean="0"/>
              <a:t>6. 05. 2020</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7B9142-F727-4D1D-84C3-16BD6D4CC9AD}" type="slidenum">
              <a:rPr lang="sl-SI" smtClean="0"/>
              <a:t>‹#›</a:t>
            </a:fld>
            <a:endParaRPr 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332657"/>
            <a:ext cx="7772400" cy="936103"/>
          </a:xfrm>
        </p:spPr>
        <p:txBody>
          <a:bodyPr/>
          <a:lstStyle/>
          <a:p>
            <a:r>
              <a:rPr lang="sl-SI" dirty="0" smtClean="0">
                <a:solidFill>
                  <a:srgbClr val="C00000"/>
                </a:solidFill>
              </a:rPr>
              <a:t>ŽIVLJENJE NA GRADU</a:t>
            </a:r>
            <a:endParaRPr lang="sl-SI" dirty="0">
              <a:solidFill>
                <a:srgbClr val="C00000"/>
              </a:solidFill>
            </a:endParaRPr>
          </a:p>
        </p:txBody>
      </p:sp>
      <p:sp>
        <p:nvSpPr>
          <p:cNvPr id="3" name="Podnaslov 2"/>
          <p:cNvSpPr>
            <a:spLocks noGrp="1"/>
          </p:cNvSpPr>
          <p:nvPr>
            <p:ph type="subTitle" idx="1"/>
          </p:nvPr>
        </p:nvSpPr>
        <p:spPr>
          <a:xfrm>
            <a:off x="611560" y="1268760"/>
            <a:ext cx="7848872" cy="4752528"/>
          </a:xfrm>
        </p:spPr>
        <p:txBody>
          <a:bodyPr>
            <a:normAutofit/>
          </a:bodyPr>
          <a:lstStyle/>
          <a:p>
            <a:pPr algn="l"/>
            <a:r>
              <a:rPr lang="sl-SI" dirty="0">
                <a:solidFill>
                  <a:schemeClr val="tx1"/>
                </a:solidFill>
              </a:rPr>
              <a:t>Srednji vek je doba med letoma 500 in 1500.</a:t>
            </a:r>
          </a:p>
          <a:p>
            <a:pPr algn="l"/>
            <a:r>
              <a:rPr lang="sl-SI" dirty="0">
                <a:solidFill>
                  <a:schemeClr val="tx1"/>
                </a:solidFill>
              </a:rPr>
              <a:t>Srednjeveški gradovi so bili zgrajeni na </a:t>
            </a:r>
            <a:r>
              <a:rPr lang="sl-SI" dirty="0" smtClean="0">
                <a:solidFill>
                  <a:schemeClr val="tx1"/>
                </a:solidFill>
              </a:rPr>
              <a:t>vzpetinah,  </a:t>
            </a:r>
            <a:r>
              <a:rPr lang="sl-SI" dirty="0">
                <a:solidFill>
                  <a:schemeClr val="tx1"/>
                </a:solidFill>
              </a:rPr>
              <a:t>gričih in strmih skalah, da so bili </a:t>
            </a:r>
            <a:r>
              <a:rPr lang="sl-SI" dirty="0" smtClean="0">
                <a:solidFill>
                  <a:schemeClr val="tx1"/>
                </a:solidFill>
              </a:rPr>
              <a:t>težje </a:t>
            </a:r>
            <a:r>
              <a:rPr lang="sl-SI" dirty="0">
                <a:solidFill>
                  <a:schemeClr val="tx1"/>
                </a:solidFill>
              </a:rPr>
              <a:t>dostopni in tako zavarovani.</a:t>
            </a:r>
          </a:p>
          <a:p>
            <a:r>
              <a:rPr lang="sl-SI" dirty="0">
                <a:solidFill>
                  <a:schemeClr val="tx1"/>
                </a:solidFill>
              </a:rPr>
              <a:t> </a:t>
            </a:r>
            <a:endParaRPr lang="sl-SI" dirty="0" smtClean="0">
              <a:solidFill>
                <a:schemeClr val="tx1"/>
              </a:solidFill>
            </a:endParaRPr>
          </a:p>
          <a:p>
            <a:pPr algn="l"/>
            <a:endParaRPr lang="sl-SI" dirty="0">
              <a:solidFill>
                <a:schemeClr val="tx1"/>
              </a:solidFill>
            </a:endParaRPr>
          </a:p>
          <a:p>
            <a:pPr algn="l"/>
            <a:endParaRPr lang="sl-SI" dirty="0" smtClean="0">
              <a:solidFill>
                <a:schemeClr val="tx1"/>
              </a:solidFill>
            </a:endParaRPr>
          </a:p>
          <a:p>
            <a:pPr algn="l"/>
            <a:endParaRPr lang="sl-SI" dirty="0">
              <a:solidFill>
                <a:schemeClr val="tx1"/>
              </a:solidFill>
            </a:endParaRPr>
          </a:p>
          <a:p>
            <a:pPr algn="l"/>
            <a:endParaRPr lang="sl-SI" dirty="0" smtClean="0">
              <a:solidFill>
                <a:schemeClr val="tx1"/>
              </a:solidFill>
            </a:endParaRPr>
          </a:p>
          <a:p>
            <a:pPr algn="l"/>
            <a:endParaRPr lang="sl-SI" dirty="0">
              <a:solidFill>
                <a:schemeClr val="tx1"/>
              </a:solidFill>
            </a:endParaRPr>
          </a:p>
          <a:p>
            <a:pPr algn="l"/>
            <a:endParaRPr lang="sl-SI" dirty="0">
              <a:solidFill>
                <a:schemeClr val="tx1"/>
              </a:solidFill>
            </a:endParaRPr>
          </a:p>
          <a:p>
            <a:pPr algn="l"/>
            <a:endParaRPr lang="sl-SI"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501008"/>
            <a:ext cx="3417168" cy="2976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61048"/>
            <a:ext cx="3624064" cy="1997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54485">
        <p:blinds dir="vert"/>
      </p:transition>
    </mc:Choice>
    <mc:Fallback xmlns="">
      <p:transition spd="slow" advTm="54485">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362" y="347662"/>
            <a:ext cx="8677275" cy="6162675"/>
          </a:xfrm>
          <a:prstGeom prst="rect">
            <a:avLst/>
          </a:prstGeom>
        </p:spPr>
      </p:pic>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562746954"/>
      </p:ext>
    </p:extLst>
  </p:cSld>
  <p:clrMapOvr>
    <a:masterClrMapping/>
  </p:clrMapOvr>
  <mc:AlternateContent xmlns:mc="http://schemas.openxmlformats.org/markup-compatibility/2006" xmlns:p14="http://schemas.microsoft.com/office/powerpoint/2010/main">
    <mc:Choice Requires="p14">
      <p:transition spd="slow" p14:dur="1600" advTm="57418">
        <p:blinds dir="vert"/>
      </p:transition>
    </mc:Choice>
    <mc:Fallback xmlns="">
      <p:transition spd="slow" advTm="57418">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58018"/>
          </a:xfrm>
        </p:spPr>
        <p:txBody>
          <a:bodyPr>
            <a:normAutofit fontScale="90000"/>
          </a:bodyPr>
          <a:lstStyle/>
          <a:p>
            <a:endParaRPr lang="sl-SI" dirty="0"/>
          </a:p>
        </p:txBody>
      </p:sp>
      <p:sp>
        <p:nvSpPr>
          <p:cNvPr id="3" name="Ograda vsebine 2"/>
          <p:cNvSpPr>
            <a:spLocks noGrp="1"/>
          </p:cNvSpPr>
          <p:nvPr>
            <p:ph idx="1"/>
          </p:nvPr>
        </p:nvSpPr>
        <p:spPr>
          <a:xfrm>
            <a:off x="457200" y="476672"/>
            <a:ext cx="8229600" cy="5649491"/>
          </a:xfrm>
        </p:spPr>
        <p:txBody>
          <a:bodyPr>
            <a:normAutofit/>
          </a:bodyPr>
          <a:lstStyle/>
          <a:p>
            <a:pPr>
              <a:buNone/>
            </a:pPr>
            <a:r>
              <a:rPr lang="sl-SI" dirty="0">
                <a:solidFill>
                  <a:srgbClr val="840221"/>
                </a:solidFill>
              </a:rPr>
              <a:t>Gradovi v Loškem gospostvu</a:t>
            </a:r>
            <a:r>
              <a:rPr lang="sl-SI" dirty="0" smtClean="0"/>
              <a:t>:</a:t>
            </a:r>
            <a:endParaRPr lang="sl-SI" dirty="0"/>
          </a:p>
          <a:p>
            <a:pPr lvl="0"/>
            <a:r>
              <a:rPr lang="sl-SI" dirty="0"/>
              <a:t>Zgornji stolp na </a:t>
            </a:r>
            <a:r>
              <a:rPr lang="sl-SI" dirty="0" err="1" smtClean="0"/>
              <a:t>Kranclju</a:t>
            </a:r>
            <a:endParaRPr lang="sl-SI" dirty="0" smtClean="0"/>
          </a:p>
          <a:p>
            <a:pPr marL="0" lvl="0" indent="0">
              <a:buNone/>
            </a:pPr>
            <a:r>
              <a:rPr lang="sl-SI" dirty="0" smtClean="0"/>
              <a:t>    </a:t>
            </a:r>
          </a:p>
          <a:p>
            <a:pPr marL="0" lvl="0" indent="0">
              <a:buNone/>
            </a:pPr>
            <a:endParaRPr lang="sl-SI" dirty="0" smtClean="0"/>
          </a:p>
          <a:p>
            <a:pPr marL="0" lvl="0" indent="0">
              <a:buNone/>
            </a:pPr>
            <a:endParaRPr lang="sl-SI" dirty="0" smtClean="0"/>
          </a:p>
          <a:p>
            <a:pPr lvl="0"/>
            <a:r>
              <a:rPr lang="sl-SI" dirty="0" smtClean="0"/>
              <a:t>Starološki grad</a:t>
            </a:r>
            <a:endParaRPr lang="sl-SI" dirty="0"/>
          </a:p>
          <a:p>
            <a:pPr marL="0" lvl="0" indent="0">
              <a:buNone/>
            </a:pPr>
            <a:endParaRPr lang="sl-SI" dirty="0"/>
          </a:p>
          <a:p>
            <a:pPr lvl="0"/>
            <a:endParaRPr lang="sl-SI" dirty="0" smtClean="0"/>
          </a:p>
          <a:p>
            <a:pPr marL="0" lvl="0" indent="0">
              <a:buNone/>
            </a:pPr>
            <a:endParaRPr lang="sl-SI" dirty="0"/>
          </a:p>
          <a:p>
            <a:pPr>
              <a:buNone/>
            </a:pPr>
            <a:endParaRPr lang="sl-SI"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612001"/>
            <a:ext cx="161925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9344" y="4103368"/>
            <a:ext cx="2381250"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1530452"/>
            <a:ext cx="2346192" cy="201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26419">
        <p:blinds dir="vert"/>
      </p:transition>
    </mc:Choice>
    <mc:Fallback xmlns="">
      <p:transition spd="slow" advTm="26419">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27698"/>
          </a:xfrm>
        </p:spPr>
        <p:txBody>
          <a:bodyPr>
            <a:normAutofit fontScale="90000"/>
          </a:bodyPr>
          <a:lstStyle/>
          <a:p>
            <a:endParaRPr lang="sl-SI" dirty="0"/>
          </a:p>
        </p:txBody>
      </p:sp>
      <p:sp>
        <p:nvSpPr>
          <p:cNvPr id="3" name="Ograda vsebine 2"/>
          <p:cNvSpPr>
            <a:spLocks noGrp="1"/>
          </p:cNvSpPr>
          <p:nvPr>
            <p:ph idx="1"/>
          </p:nvPr>
        </p:nvSpPr>
        <p:spPr>
          <a:xfrm>
            <a:off x="457200" y="548680"/>
            <a:ext cx="8229600" cy="5577483"/>
          </a:xfrm>
        </p:spPr>
        <p:txBody>
          <a:bodyPr/>
          <a:lstStyle/>
          <a:p>
            <a:pPr lvl="0"/>
            <a:r>
              <a:rPr lang="sl-SI" dirty="0"/>
              <a:t>Stari grad pod </a:t>
            </a:r>
            <a:r>
              <a:rPr lang="sl-SI" dirty="0" smtClean="0"/>
              <a:t>Lubnikom  </a:t>
            </a:r>
          </a:p>
          <a:p>
            <a:pPr lvl="0"/>
            <a:endParaRPr lang="sl-SI" dirty="0"/>
          </a:p>
          <a:p>
            <a:pPr lvl="0"/>
            <a:endParaRPr lang="sl-SI" dirty="0" smtClean="0"/>
          </a:p>
          <a:p>
            <a:pPr marL="0" lvl="0" indent="0">
              <a:buNone/>
            </a:pPr>
            <a:endParaRPr lang="sl-SI" dirty="0"/>
          </a:p>
          <a:p>
            <a:endParaRPr lang="sl-SI" dirty="0" smtClean="0"/>
          </a:p>
          <a:p>
            <a:pPr marL="0" indent="0">
              <a:buNone/>
            </a:pPr>
            <a:endParaRPr lang="sl-SI" dirty="0" smtClean="0"/>
          </a:p>
          <a:p>
            <a:r>
              <a:rPr lang="sl-SI" dirty="0" smtClean="0"/>
              <a:t>Puštalski grad</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324784"/>
            <a:ext cx="3888432" cy="2663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4293096"/>
            <a:ext cx="3162300"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44342273"/>
      </p:ext>
    </p:extLst>
  </p:cSld>
  <p:clrMapOvr>
    <a:masterClrMapping/>
  </p:clrMapOvr>
  <mc:AlternateContent xmlns:mc="http://schemas.openxmlformats.org/markup-compatibility/2006" xmlns:p14="http://schemas.microsoft.com/office/powerpoint/2010/main">
    <mc:Choice Requires="p14">
      <p:transition spd="slow" p14:dur="1600" advTm="19404">
        <p:blinds dir="vert"/>
      </p:transition>
    </mc:Choice>
    <mc:Fallback xmlns="">
      <p:transition spd="slow" advTm="19404">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484632"/>
            <a:ext cx="8229600" cy="710992"/>
          </a:xfrm>
        </p:spPr>
        <p:txBody>
          <a:bodyPr>
            <a:normAutofit fontScale="90000"/>
          </a:bodyPr>
          <a:lstStyle/>
          <a:p>
            <a:pPr marL="571500" indent="-571500" algn="l">
              <a:buFont typeface="Arial" panose="020B0604020202020204" pitchFamily="34" charset="0"/>
              <a:buChar char="•"/>
            </a:pPr>
            <a:r>
              <a:rPr lang="sl-SI" dirty="0" smtClean="0"/>
              <a:t>Loški </a:t>
            </a:r>
            <a:r>
              <a:rPr lang="sl-SI" dirty="0"/>
              <a:t>grad</a:t>
            </a:r>
            <a:br>
              <a:rPr lang="sl-SI" dirty="0"/>
            </a:br>
            <a:endParaRPr lang="sl-SI" dirty="0"/>
          </a:p>
        </p:txBody>
      </p:sp>
      <p:sp>
        <p:nvSpPr>
          <p:cNvPr id="4" name="Ograda vsebine 3"/>
          <p:cNvSpPr>
            <a:spLocks noGrp="1"/>
          </p:cNvSpPr>
          <p:nvPr>
            <p:ph idx="1"/>
          </p:nvPr>
        </p:nvSpPr>
        <p:spPr>
          <a:xfrm>
            <a:off x="467544" y="1196752"/>
            <a:ext cx="8229600" cy="4569371"/>
          </a:xfrm>
        </p:spPr>
        <p:txBody>
          <a:bodyPr/>
          <a:lstStyle/>
          <a:p>
            <a:pPr marL="0" indent="0">
              <a:buNone/>
            </a:pPr>
            <a:endParaRPr lang="sl-SI" dirty="0"/>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268759"/>
            <a:ext cx="7143750"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15616225"/>
      </p:ext>
    </p:extLst>
  </p:cSld>
  <p:clrMapOvr>
    <a:masterClrMapping/>
  </p:clrMapOvr>
  <mc:AlternateContent xmlns:mc="http://schemas.openxmlformats.org/markup-compatibility/2006" xmlns:p14="http://schemas.microsoft.com/office/powerpoint/2010/main">
    <mc:Choice Requires="p14">
      <p:transition spd="slow" p14:dur="1600" advTm="39025">
        <p:blinds dir="vert"/>
      </p:transition>
    </mc:Choice>
    <mc:Fallback xmlns="">
      <p:transition spd="slow" advTm="39025">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116632"/>
            <a:ext cx="6065305" cy="3475487"/>
          </a:xfrm>
          <a:prstGeom prst="rect">
            <a:avLst/>
          </a:prstGeom>
        </p:spPr>
      </p:pic>
      <p:pic>
        <p:nvPicPr>
          <p:cNvPr id="3" name="Slika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1414" y="3592119"/>
            <a:ext cx="5522962" cy="3198424"/>
          </a:xfrm>
          <a:prstGeom prst="rect">
            <a:avLst/>
          </a:prstGeom>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61769496"/>
      </p:ext>
    </p:extLst>
  </p:cSld>
  <p:clrMapOvr>
    <a:masterClrMapping/>
  </p:clrMapOvr>
  <mc:AlternateContent xmlns:mc="http://schemas.openxmlformats.org/markup-compatibility/2006" xmlns:p14="http://schemas.microsoft.com/office/powerpoint/2010/main">
    <mc:Choice Requires="p14">
      <p:transition spd="slow" p14:dur="1600" advTm="35562">
        <p:blinds dir="vert"/>
      </p:transition>
    </mc:Choice>
    <mc:Fallback xmlns="">
      <p:transition spd="slow" advTm="3556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840" y="3356992"/>
            <a:ext cx="5760640" cy="3339850"/>
          </a:xfrm>
          <a:prstGeom prst="rect">
            <a:avLst/>
          </a:prstGeom>
        </p:spPr>
      </p:pic>
      <p:pic>
        <p:nvPicPr>
          <p:cNvPr id="3" name="Slika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188640"/>
            <a:ext cx="5328592" cy="3034035"/>
          </a:xfrm>
          <a:prstGeom prst="rect">
            <a:avLst/>
          </a:prstGeom>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94857237"/>
      </p:ext>
    </p:extLst>
  </p:cSld>
  <p:clrMapOvr>
    <a:masterClrMapping/>
  </p:clrMapOvr>
  <mc:AlternateContent xmlns:mc="http://schemas.openxmlformats.org/markup-compatibility/2006" xmlns:p14="http://schemas.microsoft.com/office/powerpoint/2010/main">
    <mc:Choice Requires="p14">
      <p:transition spd="slow" p14:dur="1600" advTm="48445">
        <p:blinds dir="vert"/>
      </p:transition>
    </mc:Choice>
    <mc:Fallback xmlns="">
      <p:transition spd="slow" advTm="48445">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63690"/>
          </a:xfrm>
        </p:spPr>
        <p:txBody>
          <a:bodyPr>
            <a:normAutofit fontScale="90000"/>
          </a:bodyPr>
          <a:lstStyle/>
          <a:p>
            <a:endParaRPr lang="sl-SI" dirty="0"/>
          </a:p>
        </p:txBody>
      </p:sp>
      <p:sp>
        <p:nvSpPr>
          <p:cNvPr id="3" name="Ograda vsebine 2"/>
          <p:cNvSpPr>
            <a:spLocks noGrp="1"/>
          </p:cNvSpPr>
          <p:nvPr>
            <p:ph idx="1"/>
          </p:nvPr>
        </p:nvSpPr>
        <p:spPr>
          <a:xfrm>
            <a:off x="457200" y="384048"/>
            <a:ext cx="8229600" cy="5742115"/>
          </a:xfrm>
        </p:spPr>
        <p:txBody>
          <a:bodyPr/>
          <a:lstStyle/>
          <a:p>
            <a:r>
              <a:rPr lang="sl-SI" dirty="0"/>
              <a:t>Na gradovih so živeli plemiči, ki so živeli na viteški način.  Plemiške sinove so že od rojstva vzgajali za viteze:</a:t>
            </a:r>
          </a:p>
          <a:p>
            <a:pPr lvl="0"/>
            <a:r>
              <a:rPr lang="sl-SI" dirty="0"/>
              <a:t>- paž (od 7. leta</a:t>
            </a:r>
            <a:r>
              <a:rPr lang="sl-SI" dirty="0" smtClean="0"/>
              <a:t>)                  </a:t>
            </a:r>
            <a:endParaRPr lang="sl-SI" dirty="0"/>
          </a:p>
          <a:p>
            <a:pPr lvl="0"/>
            <a:r>
              <a:rPr lang="sl-SI" dirty="0"/>
              <a:t>- oproda (od 14. leta</a:t>
            </a:r>
            <a:r>
              <a:rPr lang="sl-SI" dirty="0" smtClean="0"/>
              <a:t>)        </a:t>
            </a:r>
            <a:endParaRPr lang="sl-SI" dirty="0"/>
          </a:p>
          <a:p>
            <a:pPr lvl="0"/>
            <a:r>
              <a:rPr lang="sl-SI" dirty="0"/>
              <a:t>- vitez (od 21. leta).</a:t>
            </a:r>
          </a:p>
          <a:p>
            <a:endParaRPr lang="sl-SI"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3645024"/>
            <a:ext cx="3571875"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484784"/>
            <a:ext cx="4176464" cy="4317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93699957"/>
      </p:ext>
    </p:extLst>
  </p:cSld>
  <p:clrMapOvr>
    <a:masterClrMapping/>
  </p:clrMapOvr>
  <mc:AlternateContent xmlns:mc="http://schemas.openxmlformats.org/markup-compatibility/2006" xmlns:p14="http://schemas.microsoft.com/office/powerpoint/2010/main">
    <mc:Choice Requires="p14">
      <p:transition spd="slow" p14:dur="1600" advTm="54202">
        <p:blinds dir="vert"/>
      </p:transition>
    </mc:Choice>
    <mc:Fallback xmlns="">
      <p:transition spd="slow" advTm="5420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6"/>
            <a:ext cx="8229600" cy="58019"/>
          </a:xfrm>
        </p:spPr>
        <p:txBody>
          <a:bodyPr>
            <a:normAutofit fontScale="90000"/>
          </a:bodyPr>
          <a:lstStyle/>
          <a:p>
            <a:endParaRPr lang="sl-SI" dirty="0"/>
          </a:p>
        </p:txBody>
      </p:sp>
      <p:sp>
        <p:nvSpPr>
          <p:cNvPr id="3" name="Ograda vsebine 2"/>
          <p:cNvSpPr>
            <a:spLocks noGrp="1"/>
          </p:cNvSpPr>
          <p:nvPr>
            <p:ph idx="1"/>
          </p:nvPr>
        </p:nvSpPr>
        <p:spPr>
          <a:xfrm>
            <a:off x="457200" y="404664"/>
            <a:ext cx="8229600" cy="5721499"/>
          </a:xfrm>
        </p:spPr>
        <p:txBody>
          <a:bodyPr>
            <a:normAutofit/>
          </a:bodyPr>
          <a:lstStyle/>
          <a:p>
            <a:pPr>
              <a:buNone/>
            </a:pPr>
            <a:r>
              <a:rPr lang="sl-SI" dirty="0" smtClean="0"/>
              <a:t>    Paže </a:t>
            </a:r>
            <a:r>
              <a:rPr lang="sl-SI" dirty="0"/>
              <a:t>so učili branja, pisanja, plesa in </a:t>
            </a:r>
            <a:r>
              <a:rPr lang="sl-SI" dirty="0" smtClean="0"/>
              <a:t>vljudnega obnašanja</a:t>
            </a:r>
            <a:r>
              <a:rPr lang="sl-SI" dirty="0"/>
              <a:t>. </a:t>
            </a:r>
          </a:p>
          <a:p>
            <a:pPr>
              <a:buNone/>
            </a:pPr>
            <a:r>
              <a:rPr lang="sl-SI" dirty="0" smtClean="0"/>
              <a:t>    Kot </a:t>
            </a:r>
            <a:r>
              <a:rPr lang="sl-SI" dirty="0"/>
              <a:t>oproda se je plemiški sin učil mečevanja, jahanja, lova in plavanja.</a:t>
            </a:r>
          </a:p>
          <a:p>
            <a:pPr>
              <a:buNone/>
            </a:pPr>
            <a:r>
              <a:rPr lang="sl-SI" dirty="0" smtClean="0"/>
              <a:t>    Ko </a:t>
            </a:r>
            <a:r>
              <a:rPr lang="sl-SI" dirty="0"/>
              <a:t>pa je postal vitez, je odhajal na vojne ali viteške turnirje.</a:t>
            </a:r>
          </a:p>
          <a:p>
            <a:pPr>
              <a:buNone/>
            </a:pPr>
            <a:r>
              <a:rPr lang="sl-SI" dirty="0"/>
              <a:t> </a:t>
            </a:r>
          </a:p>
          <a:p>
            <a:pPr>
              <a:buNone/>
            </a:pPr>
            <a:endParaRPr lang="sl-SI"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3573016"/>
            <a:ext cx="7094552" cy="289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33829">
        <p:blinds dir="vert"/>
      </p:transition>
    </mc:Choice>
    <mc:Fallback xmlns="">
      <p:transition spd="slow" advTm="33829">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692696"/>
            <a:ext cx="8388424" cy="4789764"/>
          </a:xfrm>
          <a:prstGeom prst="rect">
            <a:avLst/>
          </a:prstGeom>
        </p:spPr>
      </p:pic>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91328169"/>
      </p:ext>
    </p:extLst>
  </p:cSld>
  <p:clrMapOvr>
    <a:masterClrMapping/>
  </p:clrMapOvr>
  <mc:AlternateContent xmlns:mc="http://schemas.openxmlformats.org/markup-compatibility/2006" xmlns:p14="http://schemas.microsoft.com/office/powerpoint/2010/main">
    <mc:Choice Requires="p14">
      <p:transition spd="slow" p14:dur="1600" advTm="44438">
        <p:blinds dir="vert"/>
      </p:transition>
    </mc:Choice>
    <mc:Fallback xmlns="">
      <p:transition spd="slow" advTm="44438">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692696"/>
            <a:ext cx="8645595" cy="5043264"/>
          </a:xfrm>
          <a:prstGeom prst="rect">
            <a:avLst/>
          </a:prstGeom>
        </p:spPr>
      </p:pic>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52558834"/>
      </p:ext>
    </p:extLst>
  </p:cSld>
  <p:clrMapOvr>
    <a:masterClrMapping/>
  </p:clrMapOvr>
  <mc:AlternateContent xmlns:mc="http://schemas.openxmlformats.org/markup-compatibility/2006" xmlns:p14="http://schemas.microsoft.com/office/powerpoint/2010/main">
    <mc:Choice Requires="p14">
      <p:transition spd="slow" p14:dur="1600" advTm="12512">
        <p:blinds dir="vert"/>
      </p:transition>
    </mc:Choice>
    <mc:Fallback xmlns="">
      <p:transition spd="slow" advTm="1251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202034"/>
          </a:xfrm>
        </p:spPr>
        <p:txBody>
          <a:bodyPr>
            <a:normAutofit fontScale="90000"/>
          </a:bodyPr>
          <a:lstStyle/>
          <a:p>
            <a:endParaRPr lang="sl-SI" dirty="0"/>
          </a:p>
        </p:txBody>
      </p:sp>
      <p:sp>
        <p:nvSpPr>
          <p:cNvPr id="3" name="Ograda vsebine 2"/>
          <p:cNvSpPr>
            <a:spLocks noGrp="1"/>
          </p:cNvSpPr>
          <p:nvPr>
            <p:ph idx="1"/>
          </p:nvPr>
        </p:nvSpPr>
        <p:spPr>
          <a:xfrm>
            <a:off x="457200" y="585216"/>
            <a:ext cx="8229600" cy="5540947"/>
          </a:xfrm>
        </p:spPr>
        <p:txBody>
          <a:bodyPr/>
          <a:lstStyle/>
          <a:p>
            <a:pPr>
              <a:buNone/>
            </a:pPr>
            <a:r>
              <a:rPr lang="sl-SI" dirty="0" smtClean="0"/>
              <a:t>    Poleg </a:t>
            </a:r>
            <a:r>
              <a:rPr lang="sl-SI" dirty="0"/>
              <a:t>plemičev so na gradovih živele še njihove žene in otroci.  Gospe so vodile gospodarske posle, nadzorovale vzgojo otrok, vezle, jahale, se udeleževale lova, plesov, znale so peti in igrati na glasbila. </a:t>
            </a:r>
            <a:endParaRPr lang="sl-SI" dirty="0" smtClean="0"/>
          </a:p>
          <a:p>
            <a:pPr>
              <a:buNone/>
            </a:pPr>
            <a:endParaRPr lang="sl-SI" dirty="0"/>
          </a:p>
          <a:p>
            <a:pPr>
              <a:buNone/>
            </a:pPr>
            <a:endParaRPr lang="sl-SI" dirty="0" smtClean="0"/>
          </a:p>
          <a:p>
            <a:pPr>
              <a:buNone/>
            </a:pPr>
            <a:endParaRPr lang="sl-SI" dirty="0"/>
          </a:p>
          <a:p>
            <a:pPr>
              <a:buNone/>
            </a:pPr>
            <a:r>
              <a:rPr lang="sl-SI" dirty="0"/>
              <a:t>    </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5614" y="3172968"/>
            <a:ext cx="4037434" cy="323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08467326"/>
      </p:ext>
    </p:extLst>
  </p:cSld>
  <p:clrMapOvr>
    <a:masterClrMapping/>
  </p:clrMapOvr>
  <mc:AlternateContent xmlns:mc="http://schemas.openxmlformats.org/markup-compatibility/2006" xmlns:p14="http://schemas.microsoft.com/office/powerpoint/2010/main">
    <mc:Choice Requires="p14">
      <p:transition spd="slow" p14:dur="1600" advTm="27876">
        <p:blinds dir="vert"/>
      </p:transition>
    </mc:Choice>
    <mc:Fallback xmlns="">
      <p:transition spd="slow" advTm="27876">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200850"/>
          </a:xfrm>
        </p:spPr>
        <p:txBody>
          <a:bodyPr>
            <a:normAutofit fontScale="90000"/>
          </a:bodyPr>
          <a:lstStyle/>
          <a:p>
            <a:endParaRPr lang="sl-SI" dirty="0"/>
          </a:p>
        </p:txBody>
      </p:sp>
      <p:sp>
        <p:nvSpPr>
          <p:cNvPr id="3" name="Ograda vsebine 2"/>
          <p:cNvSpPr>
            <a:spLocks noGrp="1"/>
          </p:cNvSpPr>
          <p:nvPr>
            <p:ph idx="1"/>
          </p:nvPr>
        </p:nvSpPr>
        <p:spPr>
          <a:xfrm>
            <a:off x="457200" y="685800"/>
            <a:ext cx="8229600" cy="5440363"/>
          </a:xfrm>
        </p:spPr>
        <p:txBody>
          <a:bodyPr/>
          <a:lstStyle/>
          <a:p>
            <a:pPr marL="0" indent="0">
              <a:buNone/>
            </a:pPr>
            <a:r>
              <a:rPr lang="sl-SI" dirty="0"/>
              <a:t>Za njihovo oskrbo so skrbeli služabniki (hlapci in dekle), za varnost pa stražniki in orožar.</a:t>
            </a:r>
          </a:p>
          <a:p>
            <a:pPr marL="0" indent="0">
              <a:buNone/>
            </a:pPr>
            <a:endParaRPr lang="sl-SI"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2204864"/>
            <a:ext cx="5114925"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07392620"/>
      </p:ext>
    </p:extLst>
  </p:cSld>
  <p:clrMapOvr>
    <a:masterClrMapping/>
  </p:clrMapOvr>
  <mc:AlternateContent xmlns:mc="http://schemas.openxmlformats.org/markup-compatibility/2006" xmlns:p14="http://schemas.microsoft.com/office/powerpoint/2010/main">
    <mc:Choice Requires="p14">
      <p:transition spd="slow" p14:dur="1600" advTm="48586">
        <p:blinds dir="vert"/>
      </p:transition>
    </mc:Choice>
    <mc:Fallback xmlns="">
      <p:transition spd="slow" advTm="48586">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TotalTime>
  <Words>206</Words>
  <Application>Microsoft Office PowerPoint</Application>
  <PresentationFormat>Diaprojekcija na zaslonu (4:3)</PresentationFormat>
  <Paragraphs>39</Paragraphs>
  <Slides>13</Slides>
  <Notes>0</Notes>
  <HiddenSlides>0</HiddenSlides>
  <MMClips>13</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13</vt:i4>
      </vt:variant>
    </vt:vector>
  </HeadingPairs>
  <TitlesOfParts>
    <vt:vector size="16" baseType="lpstr">
      <vt:lpstr>Arial</vt:lpstr>
      <vt:lpstr>Calibri</vt:lpstr>
      <vt:lpstr>Officeova tema</vt:lpstr>
      <vt:lpstr>ŽIVLJENJE NA GRADU</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Loški grad </vt:lpstr>
    </vt:vector>
  </TitlesOfParts>
  <Company>Windows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ŽIVLJENJE NA GRADU</dc:title>
  <dc:creator>Windows</dc:creator>
  <cp:lastModifiedBy>Uporabnik</cp:lastModifiedBy>
  <cp:revision>21</cp:revision>
  <dcterms:created xsi:type="dcterms:W3CDTF">2011-12-11T19:05:18Z</dcterms:created>
  <dcterms:modified xsi:type="dcterms:W3CDTF">2020-05-06T14:53:20Z</dcterms:modified>
</cp:coreProperties>
</file>