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0" r:id="rId2"/>
    <p:sldId id="257" r:id="rId3"/>
    <p:sldId id="278" r:id="rId4"/>
    <p:sldId id="277" r:id="rId5"/>
    <p:sldId id="279" r:id="rId6"/>
  </p:sldIdLst>
  <p:sldSz cx="12192000" cy="6858000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log 2 – poudare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309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26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 smtClean="0"/>
              <a:t>Kliknite, da uredite slog podnaslova matrice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F257E-E6F5-4C65-B9FF-C10E93D26904}" type="datetimeFigureOut">
              <a:rPr lang="sl-SI" smtClean="0"/>
              <a:t>18. 03. 2020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5B49B-77D7-4941-AC4C-5E94208E480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3427546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F257E-E6F5-4C65-B9FF-C10E93D26904}" type="datetimeFigureOut">
              <a:rPr lang="sl-SI" smtClean="0"/>
              <a:t>18. 03. 2020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5B49B-77D7-4941-AC4C-5E94208E480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693647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F257E-E6F5-4C65-B9FF-C10E93D26904}" type="datetimeFigureOut">
              <a:rPr lang="sl-SI" smtClean="0"/>
              <a:t>18. 03. 2020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5B49B-77D7-4941-AC4C-5E94208E480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5909497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F257E-E6F5-4C65-B9FF-C10E93D26904}" type="datetimeFigureOut">
              <a:rPr lang="sl-SI" smtClean="0"/>
              <a:t>18. 03. 2020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5B49B-77D7-4941-AC4C-5E94208E480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6043555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F257E-E6F5-4C65-B9FF-C10E93D26904}" type="datetimeFigureOut">
              <a:rPr lang="sl-SI" smtClean="0"/>
              <a:t>18. 03. 2020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5B49B-77D7-4941-AC4C-5E94208E480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8526135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F257E-E6F5-4C65-B9FF-C10E93D26904}" type="datetimeFigureOut">
              <a:rPr lang="sl-SI" smtClean="0"/>
              <a:t>18. 03. 2020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5B49B-77D7-4941-AC4C-5E94208E480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6962513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značba mesta besedil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Označba mesta vsebin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značba mest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F257E-E6F5-4C65-B9FF-C10E93D26904}" type="datetimeFigureOut">
              <a:rPr lang="sl-SI" smtClean="0"/>
              <a:t>18. 03. 2020</a:t>
            </a:fld>
            <a:endParaRPr lang="sl-SI"/>
          </a:p>
        </p:txBody>
      </p:sp>
      <p:sp>
        <p:nvSpPr>
          <p:cNvPr id="8" name="Označba mest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značba mest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5B49B-77D7-4941-AC4C-5E94208E480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7472760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F257E-E6F5-4C65-B9FF-C10E93D26904}" type="datetimeFigureOut">
              <a:rPr lang="sl-SI" smtClean="0"/>
              <a:t>18. 03. 2020</a:t>
            </a:fld>
            <a:endParaRPr lang="sl-SI"/>
          </a:p>
        </p:txBody>
      </p:sp>
      <p:sp>
        <p:nvSpPr>
          <p:cNvPr id="4" name="Označba mest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značba mest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5B49B-77D7-4941-AC4C-5E94208E480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1318110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F257E-E6F5-4C65-B9FF-C10E93D26904}" type="datetimeFigureOut">
              <a:rPr lang="sl-SI" smtClean="0"/>
              <a:t>18. 03. 2020</a:t>
            </a:fld>
            <a:endParaRPr lang="sl-SI"/>
          </a:p>
        </p:txBody>
      </p:sp>
      <p:sp>
        <p:nvSpPr>
          <p:cNvPr id="3" name="Označba mest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5B49B-77D7-4941-AC4C-5E94208E480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0093024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F257E-E6F5-4C65-B9FF-C10E93D26904}" type="datetimeFigureOut">
              <a:rPr lang="sl-SI" smtClean="0"/>
              <a:t>18. 03. 2020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5B49B-77D7-4941-AC4C-5E94208E480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6343945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F257E-E6F5-4C65-B9FF-C10E93D26904}" type="datetimeFigureOut">
              <a:rPr lang="sl-SI" smtClean="0"/>
              <a:t>18. 03. 2020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5B49B-77D7-4941-AC4C-5E94208E480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9038211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6F257E-E6F5-4C65-B9FF-C10E93D26904}" type="datetimeFigureOut">
              <a:rPr lang="sl-SI" smtClean="0"/>
              <a:t>18. 03. 2020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85B49B-77D7-4941-AC4C-5E94208E480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4783768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hyperlink" Target="https://eucbeniki.sio.si/matematika7/768/index1.html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eucbeniki.sio.si/matematika7/768/index2.html" TargetMode="External"/><Relationship Id="rId1" Type="http://schemas.openxmlformats.org/officeDocument/2006/relationships/slideLayout" Target="../slideLayouts/slideLayout4.xml"/><Relationship Id="rId4" Type="http://schemas.openxmlformats.org/officeDocument/2006/relationships/hyperlink" Target="https://si.openprof.com/wb/konstruiranje_zna%C4%8Dilnih_elementov_trikotnika#Trikotniku_v%C4%8Drtana_kro%C5%BEnica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8200" y="252982"/>
            <a:ext cx="10515600" cy="1325563"/>
          </a:xfrm>
        </p:spPr>
        <p:txBody>
          <a:bodyPr/>
          <a:lstStyle/>
          <a:p>
            <a:r>
              <a:rPr lang="sl-SI" b="1" dirty="0" smtClean="0">
                <a:solidFill>
                  <a:srgbClr val="FF0000"/>
                </a:solidFill>
                <a:latin typeface="+mn-lt"/>
              </a:rPr>
              <a:t>Rešitve 3_UL: Očrtana krožnica</a:t>
            </a:r>
            <a:endParaRPr lang="sl-SI" b="1" dirty="0">
              <a:solidFill>
                <a:srgbClr val="FF0000"/>
              </a:solidFill>
              <a:latin typeface="+mn-lt"/>
            </a:endParaRPr>
          </a:p>
        </p:txBody>
      </p:sp>
      <p:pic>
        <p:nvPicPr>
          <p:cNvPr id="4" name="Označba mesta vsebine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345" y="1515074"/>
            <a:ext cx="3633898" cy="2761139"/>
          </a:xfrm>
        </p:spPr>
      </p:pic>
      <p:pic>
        <p:nvPicPr>
          <p:cNvPr id="5" name="Slika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40731" y="1469187"/>
            <a:ext cx="2713070" cy="2530372"/>
          </a:xfrm>
          <a:prstGeom prst="rect">
            <a:avLst/>
          </a:prstGeom>
        </p:spPr>
      </p:pic>
      <p:pic>
        <p:nvPicPr>
          <p:cNvPr id="7" name="Slika 6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82" b="2870"/>
          <a:stretch/>
        </p:blipFill>
        <p:spPr>
          <a:xfrm>
            <a:off x="4777483" y="1578545"/>
            <a:ext cx="3292076" cy="2468793"/>
          </a:xfrm>
          <a:prstGeom prst="rect">
            <a:avLst/>
          </a:prstGeom>
        </p:spPr>
      </p:pic>
      <p:sp>
        <p:nvSpPr>
          <p:cNvPr id="8" name="PoljeZBesedilom 7"/>
          <p:cNvSpPr txBox="1"/>
          <p:nvPr/>
        </p:nvSpPr>
        <p:spPr>
          <a:xfrm flipH="1">
            <a:off x="1092213" y="4413220"/>
            <a:ext cx="26784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OSTROKOTNI TRIKOTNIK:</a:t>
            </a:r>
          </a:p>
          <a:p>
            <a:r>
              <a:rPr lang="sl-SI" dirty="0" smtClean="0"/>
              <a:t>Središče leži v notranjosti</a:t>
            </a:r>
            <a:endParaRPr lang="sl-SI" dirty="0"/>
          </a:p>
        </p:txBody>
      </p:sp>
      <p:sp>
        <p:nvSpPr>
          <p:cNvPr id="9" name="PoljeZBesedilom 8"/>
          <p:cNvSpPr txBox="1"/>
          <p:nvPr/>
        </p:nvSpPr>
        <p:spPr>
          <a:xfrm flipH="1">
            <a:off x="8640731" y="4357182"/>
            <a:ext cx="36062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PRAVOKOTNI TRIKOTNIK:</a:t>
            </a:r>
          </a:p>
          <a:p>
            <a:r>
              <a:rPr lang="sl-SI" dirty="0" smtClean="0"/>
              <a:t>Središče leži v razpolovišču hipotenuze</a:t>
            </a:r>
            <a:endParaRPr lang="sl-SI" dirty="0"/>
          </a:p>
        </p:txBody>
      </p:sp>
      <p:sp>
        <p:nvSpPr>
          <p:cNvPr id="10" name="PoljeZBesedilom 9"/>
          <p:cNvSpPr txBox="1"/>
          <p:nvPr/>
        </p:nvSpPr>
        <p:spPr>
          <a:xfrm flipH="1">
            <a:off x="5010823" y="4413221"/>
            <a:ext cx="28253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TOPOKOTNI TRIKOTNIK:</a:t>
            </a:r>
          </a:p>
          <a:p>
            <a:r>
              <a:rPr lang="sl-SI" dirty="0" smtClean="0"/>
              <a:t>Središče leži v zunanjosti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8807417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13262" y="1636973"/>
            <a:ext cx="10515600" cy="3408852"/>
          </a:xfrm>
        </p:spPr>
        <p:txBody>
          <a:bodyPr>
            <a:normAutofit/>
          </a:bodyPr>
          <a:lstStyle/>
          <a:p>
            <a:pPr algn="ctr"/>
            <a:r>
              <a:rPr lang="sl-SI" sz="4800" b="1" dirty="0" smtClean="0">
                <a:solidFill>
                  <a:srgbClr val="FF0000"/>
                </a:solidFill>
                <a:latin typeface="+mn-lt"/>
              </a:rPr>
              <a:t>TRIKOTNIKU </a:t>
            </a:r>
            <a:br>
              <a:rPr lang="sl-SI" sz="4800" b="1" dirty="0" smtClean="0">
                <a:solidFill>
                  <a:srgbClr val="FF0000"/>
                </a:solidFill>
                <a:latin typeface="+mn-lt"/>
              </a:rPr>
            </a:br>
            <a:r>
              <a:rPr lang="sl-SI" sz="4800" b="1" dirty="0" smtClean="0">
                <a:solidFill>
                  <a:srgbClr val="FF0000"/>
                </a:solidFill>
                <a:latin typeface="+mn-lt"/>
              </a:rPr>
              <a:t>VČRTANA KROŽNICA</a:t>
            </a:r>
            <a:br>
              <a:rPr lang="sl-SI" sz="4800" b="1" dirty="0" smtClean="0">
                <a:solidFill>
                  <a:srgbClr val="FF0000"/>
                </a:solidFill>
                <a:latin typeface="+mn-lt"/>
              </a:rPr>
            </a:br>
            <a:r>
              <a:rPr lang="sl-SI" sz="4800" b="1" dirty="0" smtClean="0">
                <a:solidFill>
                  <a:srgbClr val="FF0000"/>
                </a:solidFill>
                <a:latin typeface="+mn-lt"/>
              </a:rPr>
              <a:t> </a:t>
            </a:r>
            <a:br>
              <a:rPr lang="sl-SI" sz="4800" b="1" dirty="0" smtClean="0">
                <a:solidFill>
                  <a:srgbClr val="FF0000"/>
                </a:solidFill>
                <a:latin typeface="+mn-lt"/>
              </a:rPr>
            </a:br>
            <a:r>
              <a:rPr lang="sl-SI" sz="4800" b="1" dirty="0" smtClean="0">
                <a:solidFill>
                  <a:srgbClr val="FF0000"/>
                </a:solidFill>
                <a:latin typeface="+mn-lt"/>
              </a:rPr>
              <a:t>(Stičišče, str. 239)</a:t>
            </a:r>
            <a:endParaRPr lang="sl-SI" sz="4800" b="1" dirty="0">
              <a:solidFill>
                <a:srgbClr val="FF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194477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značba mesta vsebine 4"/>
          <p:cNvSpPr>
            <a:spLocks noGrp="1"/>
          </p:cNvSpPr>
          <p:nvPr>
            <p:ph idx="1"/>
          </p:nvPr>
        </p:nvSpPr>
        <p:spPr>
          <a:xfrm>
            <a:off x="787958" y="2117027"/>
            <a:ext cx="11049000" cy="24365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ctr">
              <a:spcBef>
                <a:spcPts val="600"/>
              </a:spcBef>
              <a:buNone/>
            </a:pPr>
            <a:r>
              <a:rPr lang="sl-SI" sz="4000" b="1" dirty="0" smtClean="0"/>
              <a:t>Načrtovalne naloge iz tega sklopa, ki so označene s </a:t>
            </a:r>
            <a:r>
              <a:rPr lang="sl-SI" sz="4000" b="1" dirty="0" smtClean="0">
                <a:solidFill>
                  <a:srgbClr val="FF0000"/>
                </a:solidFill>
              </a:rPr>
              <a:t>‚POŠLJI‘, </a:t>
            </a:r>
          </a:p>
          <a:p>
            <a:pPr marL="0" indent="0" algn="ctr">
              <a:spcBef>
                <a:spcPts val="600"/>
              </a:spcBef>
              <a:buNone/>
            </a:pPr>
            <a:r>
              <a:rPr lang="sl-SI" sz="4000" b="1" dirty="0" smtClean="0">
                <a:solidFill>
                  <a:srgbClr val="00B050"/>
                </a:solidFill>
              </a:rPr>
              <a:t>reši </a:t>
            </a:r>
            <a:r>
              <a:rPr lang="sl-SI" sz="4000" b="1" dirty="0">
                <a:solidFill>
                  <a:srgbClr val="00B050"/>
                </a:solidFill>
              </a:rPr>
              <a:t>v zvezek</a:t>
            </a:r>
            <a:r>
              <a:rPr lang="sl-SI" sz="4000" b="1" dirty="0"/>
              <a:t>, jih </a:t>
            </a:r>
            <a:r>
              <a:rPr lang="sl-SI" sz="4000" b="1" dirty="0">
                <a:solidFill>
                  <a:srgbClr val="0070C0"/>
                </a:solidFill>
              </a:rPr>
              <a:t>fotografiraj</a:t>
            </a:r>
            <a:r>
              <a:rPr lang="sl-SI" sz="4000" b="1" dirty="0"/>
              <a:t> in </a:t>
            </a:r>
            <a:r>
              <a:rPr lang="sl-SI" sz="4000" b="1" dirty="0">
                <a:solidFill>
                  <a:srgbClr val="FF0000"/>
                </a:solidFill>
              </a:rPr>
              <a:t>pošlji na mail </a:t>
            </a:r>
            <a:r>
              <a:rPr lang="sl-SI" sz="4000" b="1" dirty="0"/>
              <a:t>učiteljici</a:t>
            </a:r>
            <a:r>
              <a:rPr lang="sl-SI" sz="4000" b="1" dirty="0" smtClean="0"/>
              <a:t>. </a:t>
            </a:r>
            <a:endParaRPr lang="sl-SI" sz="4000" dirty="0"/>
          </a:p>
        </p:txBody>
      </p:sp>
    </p:spTree>
    <p:extLst>
      <p:ext uri="{BB962C8B-B14F-4D97-AF65-F5344CB8AC3E}">
        <p14:creationId xmlns:p14="http://schemas.microsoft.com/office/powerpoint/2010/main" val="2443274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38446" y="373827"/>
            <a:ext cx="2752898" cy="483408"/>
          </a:xfrm>
        </p:spPr>
        <p:txBody>
          <a:bodyPr>
            <a:normAutofit fontScale="90000"/>
          </a:bodyPr>
          <a:lstStyle/>
          <a:p>
            <a:r>
              <a:rPr lang="sl-SI" b="1" dirty="0" smtClean="0">
                <a:latin typeface="+mn-lt"/>
              </a:rPr>
              <a:t>Ponovitev:</a:t>
            </a:r>
            <a:endParaRPr lang="sl-SI" dirty="0">
              <a:latin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Označba mesta vsebine 2"/>
              <p:cNvSpPr>
                <a:spLocks noGrp="1"/>
              </p:cNvSpPr>
              <p:nvPr>
                <p:ph idx="1"/>
              </p:nvPr>
            </p:nvSpPr>
            <p:spPr>
              <a:xfrm>
                <a:off x="738446" y="1087973"/>
                <a:ext cx="10515600" cy="1634679"/>
              </a:xfrm>
            </p:spPr>
            <p:txBody>
              <a:bodyPr>
                <a:noAutofit/>
              </a:bodyPr>
              <a:lstStyle/>
              <a:p>
                <a:pPr marL="457200" indent="-457200">
                  <a:buAutoNum type="arabicPeriod"/>
                </a:pPr>
                <a:r>
                  <a:rPr lang="sl-SI" sz="2000" dirty="0" smtClean="0"/>
                  <a:t>Nariši kot </a:t>
                </a:r>
                <a14:m>
                  <m:oMath xmlns:m="http://schemas.openxmlformats.org/officeDocument/2006/math">
                    <m:r>
                      <a:rPr lang="el-GR" sz="2000" i="1" dirty="0" smtClean="0">
                        <a:latin typeface="Cambria Math" panose="02040503050406030204" pitchFamily="18" charset="0"/>
                      </a:rPr>
                      <m:t>𝛼</m:t>
                    </m:r>
                    <m:r>
                      <a:rPr lang="sl-SI" sz="2000" i="1" dirty="0" smtClean="0">
                        <a:latin typeface="Cambria Math" panose="02040503050406030204" pitchFamily="18" charset="0"/>
                      </a:rPr>
                      <m:t> = 135°</m:t>
                    </m:r>
                  </m:oMath>
                </a14:m>
                <a:r>
                  <a:rPr lang="sl-SI" sz="2000" dirty="0" smtClean="0"/>
                  <a:t>. Nariši simetralo kota </a:t>
                </a:r>
                <a14:m>
                  <m:oMath xmlns:m="http://schemas.openxmlformats.org/officeDocument/2006/math">
                    <m:r>
                      <a:rPr lang="el-GR" sz="2000" i="1" dirty="0" smtClean="0">
                        <a:latin typeface="Cambria Math" panose="02040503050406030204" pitchFamily="18" charset="0"/>
                      </a:rPr>
                      <m:t>𝛼</m:t>
                    </m:r>
                    <m:r>
                      <a:rPr lang="sl-SI" sz="2000" i="1" dirty="0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r>
                  <a:rPr lang="sl-SI" sz="2000" dirty="0" smtClean="0"/>
                  <a:t> </a:t>
                </a:r>
                <a:r>
                  <a:rPr lang="sl-SI" sz="2000" b="1" dirty="0" smtClean="0">
                    <a:solidFill>
                      <a:srgbClr val="FF0000"/>
                    </a:solidFill>
                  </a:rPr>
                  <a:t>(POŠLJI na mail)</a:t>
                </a:r>
              </a:p>
              <a:p>
                <a:pPr marL="457200" indent="-457200">
                  <a:buAutoNum type="arabicPeriod"/>
                </a:pPr>
                <a:r>
                  <a:rPr lang="sl-SI" sz="2000" dirty="0" smtClean="0"/>
                  <a:t>S pomočjo učbenika str. 239 ponovi načrtovanje včrtane krožnice </a:t>
                </a:r>
                <a:r>
                  <a:rPr lang="sl-SI" sz="2000" b="1" dirty="0" smtClean="0">
                    <a:solidFill>
                      <a:srgbClr val="FF0000"/>
                    </a:solidFill>
                  </a:rPr>
                  <a:t>(ni potrebno risati v zvezek) </a:t>
                </a:r>
              </a:p>
              <a:p>
                <a:pPr marL="627063" indent="-174625"/>
                <a:r>
                  <a:rPr lang="sl-SI" sz="2000" dirty="0" smtClean="0"/>
                  <a:t>Načrtovanje včrtane krožnice z opisom postopka si </a:t>
                </a:r>
                <a:r>
                  <a:rPr lang="sl-SI" sz="2000" dirty="0"/>
                  <a:t>lahko ogledaš tudi v i-</a:t>
                </a:r>
                <a:r>
                  <a:rPr lang="sl-SI" sz="2000" dirty="0" err="1"/>
                  <a:t>učb</a:t>
                </a:r>
                <a:r>
                  <a:rPr lang="sl-SI" sz="2000" dirty="0"/>
                  <a:t> na tej </a:t>
                </a:r>
                <a:r>
                  <a:rPr lang="sl-SI" sz="2000" dirty="0" smtClean="0">
                    <a:hlinkClick r:id="rId2"/>
                  </a:rPr>
                  <a:t>povezavi</a:t>
                </a:r>
                <a:endParaRPr lang="sl-SI" sz="2000" dirty="0" smtClean="0"/>
              </a:p>
              <a:p>
                <a:pPr marL="627063" indent="-174625"/>
                <a:r>
                  <a:rPr lang="sl-SI" sz="2000" dirty="0" smtClean="0"/>
                  <a:t>Povzetek načrtovanja zapiši v zvezek.</a:t>
                </a:r>
                <a:endParaRPr lang="sl-SI" sz="2000" dirty="0"/>
              </a:p>
              <a:p>
                <a:pPr marL="0" indent="0">
                  <a:buNone/>
                </a:pPr>
                <a:endParaRPr lang="sl-SI" sz="2000" dirty="0" smtClean="0"/>
              </a:p>
              <a:p>
                <a:pPr marL="0" indent="0">
                  <a:buNone/>
                </a:pPr>
                <a:endParaRPr lang="sl-SI" sz="2000" dirty="0"/>
              </a:p>
            </p:txBody>
          </p:sp>
        </mc:Choice>
        <mc:Fallback xmlns="">
          <p:sp>
            <p:nvSpPr>
              <p:cNvPr id="3" name="Označba mesta vsebin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38446" y="1087973"/>
                <a:ext cx="10515600" cy="1634679"/>
              </a:xfrm>
              <a:blipFill>
                <a:blip r:embed="rId3"/>
                <a:stretch>
                  <a:fillRect l="-638" t="-4089" b="-2602"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Pravokotnik 7"/>
          <p:cNvSpPr/>
          <p:nvPr/>
        </p:nvSpPr>
        <p:spPr>
          <a:xfrm>
            <a:off x="563786" y="3221810"/>
            <a:ext cx="10342419" cy="2554545"/>
          </a:xfrm>
          <a:prstGeom prst="rect">
            <a:avLst/>
          </a:prstGeom>
          <a:ln w="25400"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r>
              <a:rPr lang="sl-SI" sz="2000" b="1" dirty="0" smtClean="0">
                <a:solidFill>
                  <a:srgbClr val="FF0000"/>
                </a:solidFill>
              </a:rPr>
              <a:t>POVZETEK:</a:t>
            </a:r>
          </a:p>
          <a:p>
            <a:endParaRPr lang="sl-SI" sz="2000" b="1" dirty="0" smtClean="0">
              <a:solidFill>
                <a:srgbClr val="FF0000"/>
              </a:solidFill>
            </a:endParaRPr>
          </a:p>
          <a:p>
            <a:r>
              <a:rPr lang="sl-SI" sz="2000" b="1" dirty="0" smtClean="0">
                <a:solidFill>
                  <a:srgbClr val="0070C0"/>
                </a:solidFill>
              </a:rPr>
              <a:t>KROŽNICA</a:t>
            </a:r>
            <a:r>
              <a:rPr lang="sl-SI" sz="2000" b="1" dirty="0" smtClean="0"/>
              <a:t> , ki se </a:t>
            </a:r>
            <a:r>
              <a:rPr lang="sl-SI" sz="2000" b="1" dirty="0" smtClean="0">
                <a:solidFill>
                  <a:srgbClr val="0070C0"/>
                </a:solidFill>
              </a:rPr>
              <a:t>od znotraj DOTIKA </a:t>
            </a:r>
            <a:r>
              <a:rPr lang="sl-SI" sz="2000" b="1" dirty="0" smtClean="0"/>
              <a:t>vseh treh trikotnikovih </a:t>
            </a:r>
            <a:r>
              <a:rPr lang="sl-SI" sz="2000" b="1" dirty="0" smtClean="0">
                <a:solidFill>
                  <a:srgbClr val="0070C0"/>
                </a:solidFill>
              </a:rPr>
              <a:t>STRANIC</a:t>
            </a:r>
            <a:r>
              <a:rPr lang="sl-SI" sz="2000" b="1" dirty="0" smtClean="0"/>
              <a:t>, je trikotniku </a:t>
            </a:r>
            <a:r>
              <a:rPr lang="sl-SI" sz="2000" b="1" dirty="0" smtClean="0">
                <a:solidFill>
                  <a:srgbClr val="0070C0"/>
                </a:solidFill>
              </a:rPr>
              <a:t>VČRTANA KROŽNICA.</a:t>
            </a:r>
          </a:p>
          <a:p>
            <a:endParaRPr lang="sl-SI" sz="2000" b="1" dirty="0" smtClean="0">
              <a:solidFill>
                <a:srgbClr val="FF0000"/>
              </a:solidFill>
            </a:endParaRPr>
          </a:p>
          <a:p>
            <a:r>
              <a:rPr lang="sl-SI" sz="2000" b="1" dirty="0" smtClean="0">
                <a:solidFill>
                  <a:srgbClr val="0070C0"/>
                </a:solidFill>
              </a:rPr>
              <a:t>SREDIŠČE </a:t>
            </a:r>
            <a:r>
              <a:rPr lang="sl-SI" sz="2000" b="1" dirty="0">
                <a:solidFill>
                  <a:srgbClr val="0070C0"/>
                </a:solidFill>
              </a:rPr>
              <a:t>S </a:t>
            </a:r>
            <a:r>
              <a:rPr lang="sl-SI" sz="2000" b="1" dirty="0"/>
              <a:t>trikotniku </a:t>
            </a:r>
            <a:r>
              <a:rPr lang="sl-SI" sz="2000" b="1" dirty="0" smtClean="0">
                <a:solidFill>
                  <a:srgbClr val="0070C0"/>
                </a:solidFill>
              </a:rPr>
              <a:t>VČRTANE</a:t>
            </a:r>
            <a:r>
              <a:rPr lang="sl-SI" sz="2000" b="1" dirty="0" smtClean="0"/>
              <a:t> </a:t>
            </a:r>
            <a:r>
              <a:rPr lang="sl-SI" sz="2000" b="1" dirty="0"/>
              <a:t>krožnice leži v presečišču </a:t>
            </a:r>
            <a:r>
              <a:rPr lang="sl-SI" sz="2000" b="1" dirty="0">
                <a:solidFill>
                  <a:srgbClr val="0070C0"/>
                </a:solidFill>
              </a:rPr>
              <a:t>simetral njegovih </a:t>
            </a:r>
            <a:r>
              <a:rPr lang="sl-SI" sz="2000" b="1" dirty="0" smtClean="0">
                <a:solidFill>
                  <a:srgbClr val="0070C0"/>
                </a:solidFill>
              </a:rPr>
              <a:t>notranjih KOTOV.</a:t>
            </a:r>
          </a:p>
          <a:p>
            <a:endParaRPr lang="sl-SI" sz="2000" b="1" dirty="0">
              <a:solidFill>
                <a:srgbClr val="0070C0"/>
              </a:solidFill>
            </a:endParaRPr>
          </a:p>
          <a:p>
            <a:r>
              <a:rPr lang="sl-SI" sz="2000" b="1" dirty="0">
                <a:solidFill>
                  <a:srgbClr val="0070C0"/>
                </a:solidFill>
              </a:rPr>
              <a:t>POLMER</a:t>
            </a:r>
            <a:r>
              <a:rPr lang="sl-SI" sz="2000" b="1" dirty="0"/>
              <a:t> te krožnice je enak </a:t>
            </a:r>
            <a:r>
              <a:rPr lang="sl-SI" sz="2000" b="1" dirty="0" smtClean="0"/>
              <a:t>PRAVOKOTNI razdalji </a:t>
            </a:r>
            <a:r>
              <a:rPr lang="sl-SI" sz="2000" b="1" dirty="0">
                <a:solidFill>
                  <a:srgbClr val="0070C0"/>
                </a:solidFill>
              </a:rPr>
              <a:t>od središča S do </a:t>
            </a:r>
            <a:r>
              <a:rPr lang="sl-SI" sz="2000" b="1" dirty="0" smtClean="0">
                <a:solidFill>
                  <a:srgbClr val="0070C0"/>
                </a:solidFill>
              </a:rPr>
              <a:t>katerekoli stranice</a:t>
            </a:r>
            <a:r>
              <a:rPr lang="sl-SI" sz="2000" b="1" dirty="0" smtClean="0"/>
              <a:t>.</a:t>
            </a:r>
            <a:endParaRPr lang="sl-SI" sz="2000" b="1" dirty="0"/>
          </a:p>
        </p:txBody>
      </p:sp>
    </p:spTree>
    <p:extLst>
      <p:ext uri="{BB962C8B-B14F-4D97-AF65-F5344CB8AC3E}">
        <p14:creationId xmlns:p14="http://schemas.microsoft.com/office/powerpoint/2010/main" val="3482207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Naslov 1"/>
          <p:cNvSpPr txBox="1">
            <a:spLocks/>
          </p:cNvSpPr>
          <p:nvPr/>
        </p:nvSpPr>
        <p:spPr>
          <a:xfrm>
            <a:off x="559377" y="298271"/>
            <a:ext cx="10824557" cy="58115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sl-SI" sz="3200" b="1" dirty="0" smtClean="0">
                <a:solidFill>
                  <a:srgbClr val="FF0000"/>
                </a:solidFill>
                <a:latin typeface="+mn-lt"/>
              </a:rPr>
              <a:t>TRIKOTNIKU VČRTANA KROŽNICA</a:t>
            </a:r>
            <a:endParaRPr lang="sl-SI" sz="32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Označba mesta vsebine 2"/>
          <p:cNvSpPr>
            <a:spLocks noGrp="1"/>
          </p:cNvSpPr>
          <p:nvPr>
            <p:ph sz="half" idx="1"/>
          </p:nvPr>
        </p:nvSpPr>
        <p:spPr>
          <a:xfrm>
            <a:off x="650817" y="1135668"/>
            <a:ext cx="10928812" cy="5265132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sl-SI" sz="2400" b="1" smtClean="0">
                <a:solidFill>
                  <a:schemeClr val="accent6">
                    <a:lumMod val="75000"/>
                  </a:schemeClr>
                </a:solidFill>
              </a:rPr>
              <a:t>Preiskovalna naloga 2: </a:t>
            </a:r>
            <a:r>
              <a:rPr lang="sl-SI" sz="2400" dirty="0"/>
              <a:t>REŠI, FOTOGRAFIRAJ in </a:t>
            </a:r>
            <a:r>
              <a:rPr lang="sl-SI" sz="2400" b="1" dirty="0">
                <a:solidFill>
                  <a:srgbClr val="FF0000"/>
                </a:solidFill>
              </a:rPr>
              <a:t>POŠLJI </a:t>
            </a:r>
            <a:r>
              <a:rPr lang="sl-SI" sz="2400" dirty="0"/>
              <a:t>učiteljici. </a:t>
            </a:r>
            <a:endParaRPr lang="sl-SI" sz="2400" dirty="0" smtClean="0"/>
          </a:p>
          <a:p>
            <a:pPr marL="0" indent="0">
              <a:buNone/>
            </a:pPr>
            <a:endParaRPr lang="sl-SI" sz="2400" b="1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sl-SI" sz="2400" b="1" dirty="0" smtClean="0">
                <a:solidFill>
                  <a:srgbClr val="FF0000"/>
                </a:solidFill>
              </a:rPr>
              <a:t>1. del naloge – načrtovanje </a:t>
            </a:r>
            <a:r>
              <a:rPr lang="sl-SI" sz="2400" b="1" dirty="0"/>
              <a:t>(za vsako sliko potrebuješ približno pol strani v zvezku, ne riši premajhno!)</a:t>
            </a:r>
          </a:p>
          <a:p>
            <a:pPr marL="0" indent="0">
              <a:buNone/>
            </a:pPr>
            <a:endParaRPr lang="sl-SI" sz="2400" b="1" dirty="0" smtClean="0">
              <a:solidFill>
                <a:srgbClr val="FF0000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sl-SI" sz="2400" b="1" dirty="0" smtClean="0"/>
              <a:t>Nariši </a:t>
            </a:r>
            <a:r>
              <a:rPr lang="sl-SI" sz="2400" dirty="0" smtClean="0"/>
              <a:t>OSTROKOTNI trikotnik in mu </a:t>
            </a:r>
            <a:r>
              <a:rPr lang="sl-SI" sz="2400" b="1" dirty="0" smtClean="0"/>
              <a:t>včrtaj </a:t>
            </a:r>
            <a:r>
              <a:rPr lang="sl-SI" sz="2400" dirty="0" smtClean="0"/>
              <a:t>krožnico. </a:t>
            </a:r>
          </a:p>
          <a:p>
            <a:pPr marL="457200" indent="-457200">
              <a:buFont typeface="+mj-lt"/>
              <a:buAutoNum type="arabicPeriod"/>
            </a:pPr>
            <a:r>
              <a:rPr lang="sl-SI" sz="2400" b="1" dirty="0"/>
              <a:t>Nariši </a:t>
            </a:r>
            <a:r>
              <a:rPr lang="sl-SI" sz="2400" dirty="0" smtClean="0"/>
              <a:t>PRAVOKOTNI </a:t>
            </a:r>
            <a:r>
              <a:rPr lang="sl-SI" sz="2400" dirty="0"/>
              <a:t>trikotnik in mu </a:t>
            </a:r>
            <a:r>
              <a:rPr lang="sl-SI" sz="2400" b="1" dirty="0" smtClean="0"/>
              <a:t>včrtaj </a:t>
            </a:r>
            <a:r>
              <a:rPr lang="sl-SI" sz="2400" dirty="0"/>
              <a:t>krožnico. </a:t>
            </a:r>
            <a:endParaRPr lang="sl-SI" sz="2400" dirty="0" smtClean="0"/>
          </a:p>
          <a:p>
            <a:pPr marL="457200" indent="-457200">
              <a:buFont typeface="+mj-lt"/>
              <a:buAutoNum type="arabicPeriod"/>
            </a:pPr>
            <a:r>
              <a:rPr lang="sl-SI" sz="2400" b="1" dirty="0"/>
              <a:t>Nariši </a:t>
            </a:r>
            <a:r>
              <a:rPr lang="sl-SI" sz="2400" dirty="0" smtClean="0"/>
              <a:t>TOPOKOTNI </a:t>
            </a:r>
            <a:r>
              <a:rPr lang="sl-SI" sz="2400" dirty="0"/>
              <a:t>trikotnik in mu </a:t>
            </a:r>
            <a:r>
              <a:rPr lang="sl-SI" sz="2400" b="1" dirty="0" smtClean="0"/>
              <a:t>včrtaj </a:t>
            </a:r>
            <a:r>
              <a:rPr lang="sl-SI" sz="2400" dirty="0"/>
              <a:t>krožnico</a:t>
            </a:r>
            <a:r>
              <a:rPr lang="sl-SI" sz="2400" dirty="0" smtClean="0"/>
              <a:t>. </a:t>
            </a:r>
          </a:p>
          <a:p>
            <a:pPr marL="457200" indent="-457200">
              <a:buFont typeface="+mj-lt"/>
              <a:buAutoNum type="arabicPeriod"/>
            </a:pPr>
            <a:endParaRPr lang="sl-SI" sz="2400" dirty="0"/>
          </a:p>
          <a:p>
            <a:pPr marL="0" indent="0">
              <a:buNone/>
            </a:pPr>
            <a:r>
              <a:rPr lang="sl-SI" sz="2400" b="1" dirty="0" smtClean="0">
                <a:solidFill>
                  <a:srgbClr val="FF0000"/>
                </a:solidFill>
              </a:rPr>
              <a:t>2. </a:t>
            </a:r>
            <a:r>
              <a:rPr lang="sl-SI" sz="2400" b="1" dirty="0">
                <a:solidFill>
                  <a:srgbClr val="FF0000"/>
                </a:solidFill>
              </a:rPr>
              <a:t>del naloge – </a:t>
            </a:r>
            <a:r>
              <a:rPr lang="sl-SI" sz="2400" b="1" dirty="0" smtClean="0">
                <a:solidFill>
                  <a:srgbClr val="FF0000"/>
                </a:solidFill>
              </a:rPr>
              <a:t>opazovanje in sklepanje</a:t>
            </a:r>
            <a:endParaRPr lang="sl-SI" sz="24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sl-SI" sz="2400" b="1" dirty="0" smtClean="0"/>
              <a:t>Odgovori: Ali lahko krožnico včrtamo v poljuben trikotnik, ne glede na velikost notranjih kotov? </a:t>
            </a:r>
            <a:endParaRPr lang="sl-SI" sz="2400" dirty="0" smtClean="0"/>
          </a:p>
          <a:p>
            <a:pPr marL="0" indent="0">
              <a:buNone/>
            </a:pPr>
            <a:endParaRPr lang="sl-SI" sz="2400" dirty="0"/>
          </a:p>
          <a:p>
            <a:pPr marL="0" indent="0">
              <a:lnSpc>
                <a:spcPct val="170000"/>
              </a:lnSpc>
              <a:buNone/>
            </a:pPr>
            <a:r>
              <a:rPr lang="sl-SI" sz="2400" b="1" dirty="0" smtClean="0"/>
              <a:t>Namig: </a:t>
            </a:r>
            <a:r>
              <a:rPr lang="sl-SI" sz="2400" dirty="0" smtClean="0"/>
              <a:t>pravilnost </a:t>
            </a:r>
            <a:r>
              <a:rPr lang="sl-SI" sz="2400" dirty="0"/>
              <a:t>ugotovitev lahko preveriš v </a:t>
            </a:r>
            <a:r>
              <a:rPr lang="sl-SI" sz="2400" dirty="0" err="1"/>
              <a:t>učb</a:t>
            </a:r>
            <a:r>
              <a:rPr lang="sl-SI" sz="2400" dirty="0"/>
              <a:t>. str. </a:t>
            </a:r>
            <a:r>
              <a:rPr lang="sl-SI" sz="2400" dirty="0" smtClean="0"/>
              <a:t>239 ali pa si pomagaš z i-učbenikom na </a:t>
            </a:r>
            <a:r>
              <a:rPr lang="sl-SI" sz="2400" dirty="0" smtClean="0">
                <a:hlinkClick r:id="rId2"/>
              </a:rPr>
              <a:t>tej povezavi</a:t>
            </a:r>
            <a:r>
              <a:rPr lang="sl-SI" sz="2400" dirty="0" smtClean="0"/>
              <a:t> </a:t>
            </a:r>
          </a:p>
          <a:p>
            <a:pPr marL="0" indent="0">
              <a:buNone/>
            </a:pPr>
            <a:endParaRPr lang="sl-SI" sz="2400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1881" y="2342507"/>
            <a:ext cx="3053204" cy="1890445"/>
          </a:xfrm>
          <a:prstGeom prst="rect">
            <a:avLst/>
          </a:prstGeom>
        </p:spPr>
      </p:pic>
      <p:sp>
        <p:nvSpPr>
          <p:cNvPr id="2" name="Pravokotnik 1"/>
          <p:cNvSpPr/>
          <p:nvPr/>
        </p:nvSpPr>
        <p:spPr>
          <a:xfrm>
            <a:off x="9215887" y="3940564"/>
            <a:ext cx="275907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l-SI" sz="800" dirty="0" smtClean="0">
                <a:hlinkClick r:id="rId4"/>
              </a:rPr>
              <a:t>VIR: https</a:t>
            </a:r>
            <a:r>
              <a:rPr lang="sl-SI" sz="800" dirty="0">
                <a:hlinkClick r:id="rId4"/>
              </a:rPr>
              <a:t>://si.openprof.com/wb/konstruiranje_zna%C4%8Dilnih_elementov_trikotnika#Trikotniku_v%C4%8Drtana_kro%C5%BEnica</a:t>
            </a:r>
            <a:endParaRPr lang="sl-SI" sz="800" dirty="0"/>
          </a:p>
        </p:txBody>
      </p:sp>
    </p:spTree>
    <p:extLst>
      <p:ext uri="{BB962C8B-B14F-4D97-AF65-F5344CB8AC3E}">
        <p14:creationId xmlns:p14="http://schemas.microsoft.com/office/powerpoint/2010/main" val="825115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285</TotalTime>
  <Words>265</Words>
  <Application>Microsoft Office PowerPoint</Application>
  <PresentationFormat>Širokozaslonsko</PresentationFormat>
  <Paragraphs>36</Paragraphs>
  <Slides>5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4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Cambria Math</vt:lpstr>
      <vt:lpstr>Officeova tema</vt:lpstr>
      <vt:lpstr>Rešitve 3_UL: Očrtana krožnica</vt:lpstr>
      <vt:lpstr>TRIKOTNIKU  VČRTANA KROŽNICA   (Stičišče, str. 239)</vt:lpstr>
      <vt:lpstr>PowerPointova predstavitev</vt:lpstr>
      <vt:lpstr>Ponovitev:</vt:lpstr>
      <vt:lpstr>PowerPointova predstavitev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NOTRANJI IN ZUNANJI KOTI TRIKOTNIKA</dc:title>
  <dc:creator>Windows User</dc:creator>
  <cp:lastModifiedBy>Windows User</cp:lastModifiedBy>
  <cp:revision>157</cp:revision>
  <dcterms:created xsi:type="dcterms:W3CDTF">2020-03-13T15:59:59Z</dcterms:created>
  <dcterms:modified xsi:type="dcterms:W3CDTF">2020-03-18T19:03:20Z</dcterms:modified>
</cp:coreProperties>
</file>