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1" r:id="rId5"/>
    <p:sldId id="272" r:id="rId6"/>
    <p:sldId id="273" r:id="rId7"/>
    <p:sldId id="275" r:id="rId8"/>
    <p:sldId id="276" r:id="rId9"/>
    <p:sldId id="277" r:id="rId10"/>
    <p:sldId id="267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13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369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3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885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81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6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46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3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90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79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35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5862-65A8-4C5E-A3E7-E9C8D57FF5E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2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mat9/896/index3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ucbeniki.sio.si/vega1/65/index1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874" y="563903"/>
            <a:ext cx="7365521" cy="129977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000" b="1" dirty="0" smtClean="0">
                <a:solidFill>
                  <a:srgbClr val="FF0000"/>
                </a:solidFill>
                <a:latin typeface="+mn-lt"/>
              </a:rPr>
              <a:t>OBDELAVA PODATKOV </a:t>
            </a:r>
            <a:br>
              <a:rPr lang="sl-SI" sz="6000" b="1" dirty="0" smtClean="0">
                <a:solidFill>
                  <a:srgbClr val="FF0000"/>
                </a:solidFill>
                <a:latin typeface="+mn-lt"/>
              </a:rPr>
            </a:br>
            <a:r>
              <a:rPr lang="sl-SI" sz="6000" b="1" dirty="0" smtClean="0">
                <a:solidFill>
                  <a:srgbClr val="FF0000"/>
                </a:solidFill>
                <a:latin typeface="+mn-lt"/>
              </a:rPr>
              <a:t>3. del</a:t>
            </a:r>
            <a:endParaRPr lang="sl-SI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70" y="1975820"/>
            <a:ext cx="6087328" cy="4058218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111046" y="6324032"/>
            <a:ext cx="10726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00" dirty="0" smtClean="0"/>
              <a:t>Vir. https://www.google.com/imgres?imgurl=https%3A%2F%2F254066-790876-3-raikfcquaxqncofqfm.stackpathdns.com%2Fwp-content%2Fuploads%2F2017%2F06%2Fosebni-podatki-bolnisnica.jpg&amp;imgrefurl=https%3A%2F%2Fwww.zdravje.si%2Foskrba-v-bolnisnici-izdani-osebni-podatki&amp;tbnid=yRGXYvv0zr9qOM&amp;vet=12ahUKEwjF9_2o55zoAhWbkKQKHV-WCnAQMygCegUIARDlAQ..i&amp;docid=VreTXsJsuz69uM&amp;w=1200&amp;h=800&amp;q=podatki&amp;ved=2ahUKEwjF9_2o55zoAhWbkKQKHV-WCnAQMygCegUIARDlAQ</a:t>
            </a:r>
            <a:endParaRPr lang="sl-SI" sz="600" dirty="0"/>
          </a:p>
        </p:txBody>
      </p:sp>
    </p:spTree>
    <p:extLst>
      <p:ext uri="{BB962C8B-B14F-4D97-AF65-F5344CB8AC3E}">
        <p14:creationId xmlns:p14="http://schemas.microsoft.com/office/powerpoint/2010/main" val="37693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20212" y="656456"/>
            <a:ext cx="11088329" cy="60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b="1" dirty="0" smtClean="0">
                <a:solidFill>
                  <a:srgbClr val="FF0000"/>
                </a:solidFill>
              </a:rPr>
              <a:t>UTRJEVANJE: </a:t>
            </a:r>
            <a:r>
              <a:rPr lang="sl-SI" sz="2400" b="1" dirty="0" smtClean="0"/>
              <a:t>PREBERI in REŠI na spletu ZGLEDE na </a:t>
            </a:r>
            <a:r>
              <a:rPr lang="sl-SI" sz="2400" b="1" dirty="0" smtClean="0">
                <a:hlinkClick r:id="rId2"/>
              </a:rPr>
              <a:t>povezavi</a:t>
            </a:r>
            <a:endParaRPr lang="sl-SI" sz="2400" b="1" dirty="0" smtClean="0"/>
          </a:p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r>
              <a:rPr lang="sl-SI" sz="2400" b="1" dirty="0" smtClean="0"/>
              <a:t>Stičišče str. 270/oglej si in reši PRIMER 1 </a:t>
            </a:r>
            <a:endParaRPr lang="sl-SI" sz="2400" b="1" dirty="0"/>
          </a:p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r>
              <a:rPr lang="sl-SI" sz="4000" b="1" dirty="0" smtClean="0">
                <a:solidFill>
                  <a:srgbClr val="FF0000"/>
                </a:solidFill>
              </a:rPr>
              <a:t>DOMAČA NALOGA</a:t>
            </a:r>
            <a:r>
              <a:rPr lang="sl-SI" sz="4000" b="1" smtClean="0">
                <a:solidFill>
                  <a:srgbClr val="FF0000"/>
                </a:solidFill>
              </a:rPr>
              <a:t>: </a:t>
            </a:r>
            <a:endParaRPr lang="sl-SI" sz="4000" b="1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b="1" smtClean="0"/>
              <a:t>V </a:t>
            </a:r>
            <a:r>
              <a:rPr lang="sl-SI" sz="2400" b="1" dirty="0" smtClean="0"/>
              <a:t>zvezek reši nalogo: Stičišče 9/</a:t>
            </a:r>
            <a:r>
              <a:rPr lang="sl-SI" sz="2400" dirty="0" smtClean="0"/>
              <a:t> </a:t>
            </a:r>
            <a:r>
              <a:rPr lang="sl-SI" sz="2400" b="1" dirty="0" smtClean="0"/>
              <a:t>str. 274, 275: </a:t>
            </a:r>
            <a:r>
              <a:rPr lang="sl-SI" sz="2400" dirty="0" smtClean="0"/>
              <a:t>17b,</a:t>
            </a:r>
            <a:r>
              <a:rPr lang="sl-SI" sz="2400" b="1" dirty="0" smtClean="0"/>
              <a:t> </a:t>
            </a:r>
            <a:r>
              <a:rPr lang="sl-SI" sz="2400" dirty="0" smtClean="0"/>
              <a:t>26, 28</a:t>
            </a:r>
          </a:p>
          <a:p>
            <a:pPr marL="0" indent="0">
              <a:buNone/>
            </a:pPr>
            <a:r>
              <a:rPr lang="sl-SI" sz="2400" dirty="0"/>
              <a:t>	</a:t>
            </a:r>
            <a:r>
              <a:rPr lang="sl-SI" sz="2400" dirty="0" smtClean="0"/>
              <a:t>	       </a:t>
            </a:r>
            <a:endParaRPr lang="sl-SI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sz="1800" b="1" dirty="0" smtClean="0"/>
          </a:p>
          <a:p>
            <a:pPr marL="342900" indent="-342900">
              <a:buAutoNum type="arabicPeriod"/>
            </a:pPr>
            <a:endParaRPr lang="sl-SI" sz="1800" b="1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715" y="3496911"/>
            <a:ext cx="65" cy="37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72728" y="483092"/>
                <a:ext cx="11088329" cy="59570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sl-SI" sz="4300" b="1" dirty="0">
                    <a:solidFill>
                      <a:srgbClr val="FF0000"/>
                    </a:solidFill>
                  </a:rPr>
                  <a:t>4</a:t>
                </a:r>
                <a:r>
                  <a:rPr lang="sl-SI" sz="4300" b="1" dirty="0" smtClean="0">
                    <a:solidFill>
                      <a:srgbClr val="FF0000"/>
                    </a:solidFill>
                  </a:rPr>
                  <a:t>. MEDIANA in lastnosti</a:t>
                </a:r>
              </a:p>
              <a:p>
                <a:pPr marL="0" indent="0" algn="ctr">
                  <a:buNone/>
                </a:pPr>
                <a:endParaRPr lang="sl-SI" b="1" dirty="0" smtClean="0">
                  <a:solidFill>
                    <a:srgbClr val="FF0000"/>
                  </a:solidFill>
                </a:endParaRPr>
              </a:p>
              <a:p>
                <a:r>
                  <a:rPr lang="sl-SI" altLang="sl-SI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MEDIANA ali SREDIŠČNICA je  </a:t>
                </a:r>
                <a:r>
                  <a:rPr lang="sl-SI" altLang="sl-SI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podatek, 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ki </a:t>
                </a:r>
                <a:r>
                  <a:rPr lang="sl-SI" b="1" dirty="0">
                    <a:solidFill>
                      <a:srgbClr val="FF0000"/>
                    </a:solidFill>
                  </a:rPr>
                  <a:t>stoji točno na sredini vseh </a:t>
                </a:r>
                <a:r>
                  <a:rPr lang="sl-SI" b="1" i="1" u="sng" dirty="0" smtClean="0">
                    <a:solidFill>
                      <a:srgbClr val="00B050"/>
                    </a:solidFill>
                  </a:rPr>
                  <a:t>PO VELIKOSTI UREJENIH</a:t>
                </a:r>
                <a:r>
                  <a:rPr lang="sl-SI" b="1" i="1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sl-SI" b="1" dirty="0">
                    <a:solidFill>
                      <a:srgbClr val="FF0000"/>
                    </a:solidFill>
                  </a:rPr>
                  <a:t>podatkov. Oznaka: </a:t>
                </a:r>
                <a14:m>
                  <m:oMath xmlns:m="http://schemas.openxmlformats.org/officeDocument/2006/math">
                    <m:r>
                      <a:rPr lang="sl-SI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𝑴𝒆</m:t>
                    </m:r>
                  </m:oMath>
                </a14:m>
                <a:endParaRPr lang="sl-SI" dirty="0">
                  <a:solidFill>
                    <a:srgbClr val="0070C0"/>
                  </a:solidFill>
                </a:endParaRPr>
              </a:p>
              <a:p>
                <a:r>
                  <a:rPr lang="sl-SI" b="1" dirty="0" smtClean="0">
                    <a:solidFill>
                      <a:srgbClr val="FF0000"/>
                    </a:solidFill>
                  </a:rPr>
                  <a:t>Podatkov, urejenih po velikosti, ki so od mediane </a:t>
                </a:r>
                <a:r>
                  <a:rPr lang="sl-SI" b="1" i="1" dirty="0" smtClean="0">
                    <a:solidFill>
                      <a:srgbClr val="FF0000"/>
                    </a:solidFill>
                  </a:rPr>
                  <a:t>manjši ali enaki 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je PRAV TOLIKO kot tistih, ki so od </a:t>
                </a:r>
                <a:r>
                  <a:rPr lang="sl-SI" b="1" i="1" dirty="0" smtClean="0">
                    <a:solidFill>
                      <a:srgbClr val="FF0000"/>
                    </a:solidFill>
                  </a:rPr>
                  <a:t>nje večji ali enaki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. </a:t>
                </a:r>
                <a:endParaRPr lang="sl-SI" altLang="sl-SI" sz="8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4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		       	</a:t>
                </a:r>
                <a:endParaRPr lang="sl-SI" b="1" u="sng" dirty="0" smtClean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72728" y="483092"/>
                <a:ext cx="11088329" cy="5957037"/>
              </a:xfrm>
              <a:blipFill>
                <a:blip r:embed="rId2"/>
                <a:stretch>
                  <a:fillRect l="-990" t="-3173" r="-44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17478" t="19972" r="50791" b="56869"/>
          <a:stretch/>
        </p:blipFill>
        <p:spPr>
          <a:xfrm>
            <a:off x="620659" y="3650956"/>
            <a:ext cx="5496233" cy="21729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20968" t="29975" r="53548" b="58114"/>
          <a:stretch/>
        </p:blipFill>
        <p:spPr>
          <a:xfrm>
            <a:off x="6267698" y="3901608"/>
            <a:ext cx="4602228" cy="1165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6381866" y="3650956"/>
                <a:ext cx="5132439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Podatke najprej </a:t>
                </a:r>
                <a:r>
                  <a:rPr lang="sl-SI" altLang="sl-SI" sz="20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UREDIMO PO VELIKOSTI</a:t>
                </a:r>
                <a:r>
                  <a:rPr lang="sl-SI" altLang="sl-SI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!</a:t>
                </a:r>
                <a:endParaRPr lang="sl-SI" altLang="sl-SI" sz="2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000" dirty="0"/>
              </a:p>
              <a:p>
                <a:r>
                  <a:rPr lang="sl-SI" sz="2000" b="1" dirty="0"/>
                  <a:t>							</a:t>
                </a:r>
              </a:p>
              <a:p>
                <a:endParaRPr lang="sl-SI" sz="2000" b="1" dirty="0"/>
              </a:p>
              <a:p>
                <a:endParaRPr lang="sl-SI" sz="2400" b="1" dirty="0" smtClean="0"/>
              </a:p>
              <a:p>
                <a:r>
                  <a:rPr lang="sl-SI" sz="2400" b="1" dirty="0" smtClean="0"/>
                  <a:t>Rešitev</a:t>
                </a:r>
                <a:r>
                  <a:rPr lang="sl-SI" sz="2400" b="1" dirty="0"/>
                  <a:t>: </a:t>
                </a:r>
                <a14:m>
                  <m:oMath xmlns:m="http://schemas.openxmlformats.org/officeDocument/2006/math">
                    <m:r>
                      <a:rPr lang="sl-SI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𝑴𝒆</m:t>
                    </m:r>
                    <m:r>
                      <a:rPr lang="sl-SI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sl-SI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sl-SI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866" y="3650956"/>
                <a:ext cx="5132439" cy="2739211"/>
              </a:xfrm>
              <a:prstGeom prst="rect">
                <a:avLst/>
              </a:prstGeom>
              <a:blipFill>
                <a:blip r:embed="rId5"/>
                <a:stretch>
                  <a:fillRect l="-1900" t="-1336" b="-378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/>
          <p:cNvSpPr txBox="1"/>
          <p:nvPr/>
        </p:nvSpPr>
        <p:spPr>
          <a:xfrm>
            <a:off x="9100868" y="4697398"/>
            <a:ext cx="20882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‚Polovica‘ vseh podatkov je večjih ali enakih Me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101280" y="4697397"/>
            <a:ext cx="20882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‚Polovica‘ vseh podatkov je manjših ali enakih Me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4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94850" y="325776"/>
            <a:ext cx="11088329" cy="5976701"/>
          </a:xfrm>
        </p:spPr>
        <p:txBody>
          <a:bodyPr>
            <a:normAutofit fontScale="92500" lnSpcReduction="1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Fantje so na SLOFIT dosegli naslednje rezultate pri trebušnjakih: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45, 45, 48, 56, 42, 43, 49, 53, 54, 59, 50, 54, 55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Vseh podatkov je LIHO ŠTEVILO. Določimo MEDIANO PODATKOV: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alt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Podatke </a:t>
            </a:r>
            <a:r>
              <a:rPr lang="sl-SI" altLang="sl-SI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NUJNO uredimo po velikosti</a:t>
            </a:r>
            <a:r>
              <a:rPr lang="sl-SI" altLang="sl-S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42, 43, 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45, 48, 49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50,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53,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54, 54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55, 56, 59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altLang="sl-S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Črtamo podatke z obeh strani: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strike="sngStrike" dirty="0" smtClean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sl-SI" altLang="sl-SI" sz="22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l-SI" alt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 43, 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45, 45, 48, 49, 50, 53, 54, 54, 55, 56, </a:t>
            </a:r>
            <a:r>
              <a:rPr lang="sl-SI" altLang="sl-SI" sz="2200" strike="sngStrik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59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l-SI" altLang="sl-SI" sz="2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sl-SI" alt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  <a:r>
              <a:rPr lang="sl-SI" alt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45, 45, 48, 49, 50, 53, 54, 54, 55, </a:t>
            </a:r>
            <a:r>
              <a:rPr lang="sl-SI" altLang="sl-SI" sz="2200" strike="sngStrik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56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59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sl-SI" altLang="sl-SI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sl-SI" alt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  <a:r>
              <a:rPr lang="sl-SI" altLang="sl-S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48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49</a:t>
            </a:r>
            <a:r>
              <a:rPr lang="sl-SI" altLang="sl-SI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50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53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54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54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55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56</a:t>
            </a:r>
            <a:r>
              <a:rPr lang="sl-SI" altLang="sl-SI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altLang="sl-SI" sz="2200" strike="sngStrik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59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200" strike="sngStrike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 je vseh podatkov LIHO ŠTEVILO, ostane na sredini 1 sam podatek in ta podatek je MEDIANA: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 = 50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200" dirty="0">
                <a:solidFill>
                  <a:srgbClr val="222222"/>
                </a:solidFill>
                <a:cs typeface="Arial" panose="020B0604020202020204" pitchFamily="34" charset="0"/>
              </a:rPr>
              <a:t>Mediana števila </a:t>
            </a:r>
            <a:r>
              <a:rPr lang="sl-SI" altLang="sl-SI" sz="2200" dirty="0" smtClean="0">
                <a:solidFill>
                  <a:srgbClr val="222222"/>
                </a:solidFill>
                <a:cs typeface="Arial" panose="020B0604020202020204" pitchFamily="34" charset="0"/>
              </a:rPr>
              <a:t>trebušnjakov fantov </a:t>
            </a:r>
            <a:r>
              <a:rPr lang="sl-SI" altLang="sl-SI" sz="2200" dirty="0">
                <a:solidFill>
                  <a:srgbClr val="222222"/>
                </a:solidFill>
                <a:cs typeface="Arial" panose="020B0604020202020204" pitchFamily="34" charset="0"/>
              </a:rPr>
              <a:t>je </a:t>
            </a:r>
            <a:r>
              <a:rPr lang="sl-SI" altLang="sl-SI" sz="2200" dirty="0" smtClean="0">
                <a:solidFill>
                  <a:srgbClr val="222222"/>
                </a:solidFill>
                <a:cs typeface="Arial" panose="020B0604020202020204" pitchFamily="34" charset="0"/>
              </a:rPr>
              <a:t>50, </a:t>
            </a:r>
            <a:r>
              <a:rPr lang="sl-SI" altLang="sl-SI" sz="2200" dirty="0">
                <a:solidFill>
                  <a:srgbClr val="222222"/>
                </a:solidFill>
                <a:cs typeface="Arial" panose="020B0604020202020204" pitchFamily="34" charset="0"/>
              </a:rPr>
              <a:t>kar pomeni, da je polovica fantov dvignila telo </a:t>
            </a:r>
            <a:r>
              <a:rPr lang="sl-SI" altLang="sl-SI" sz="2200" dirty="0" smtClean="0">
                <a:solidFill>
                  <a:srgbClr val="222222"/>
                </a:solidFill>
                <a:cs typeface="Arial" panose="020B0604020202020204" pitchFamily="34" charset="0"/>
              </a:rPr>
              <a:t>50-krat </a:t>
            </a:r>
            <a:r>
              <a:rPr lang="sl-SI" altLang="sl-SI" sz="2200" dirty="0">
                <a:solidFill>
                  <a:srgbClr val="222222"/>
                </a:solidFill>
                <a:cs typeface="Arial" panose="020B0604020202020204" pitchFamily="34" charset="0"/>
              </a:rPr>
              <a:t>ali manj, polovica pa </a:t>
            </a:r>
            <a:r>
              <a:rPr lang="sl-SI" altLang="sl-SI" sz="2200" dirty="0" smtClean="0">
                <a:solidFill>
                  <a:srgbClr val="222222"/>
                </a:solidFill>
                <a:cs typeface="Arial" panose="020B0604020202020204" pitchFamily="34" charset="0"/>
              </a:rPr>
              <a:t>50-krat </a:t>
            </a:r>
            <a:r>
              <a:rPr lang="sl-SI" altLang="sl-SI" sz="2200" dirty="0">
                <a:solidFill>
                  <a:srgbClr val="222222"/>
                </a:solidFill>
                <a:cs typeface="Arial" panose="020B0604020202020204" pitchFamily="34" charset="0"/>
              </a:rPr>
              <a:t>ali več.</a:t>
            </a:r>
            <a:r>
              <a:rPr lang="sl-SI" altLang="sl-SI" sz="2200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2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12158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94850" y="286447"/>
                <a:ext cx="11088329" cy="6055359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b) Kaj pa če je podatkov SODO ŠTEVILO?</a:t>
                </a:r>
                <a:endParaRPr lang="sl-SI" altLang="sl-SI" sz="20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dirty="0" smtClean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dirty="0" smtClean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b="1" dirty="0" smtClean="0"/>
                  <a:t> Oglej si in prepiši ZGLED 2 (dvig telesa – dekleta) </a:t>
                </a:r>
                <a:r>
                  <a:rPr lang="sl-SI" altLang="sl-SI" sz="2000" b="1" dirty="0"/>
                  <a:t>v i-učbeniku na </a:t>
                </a:r>
                <a:r>
                  <a:rPr lang="sl-SI" altLang="sl-SI" sz="2000" b="1" dirty="0">
                    <a:hlinkClick r:id="rId2"/>
                  </a:rPr>
                  <a:t>povezavi</a:t>
                </a:r>
                <a:r>
                  <a:rPr lang="sl-SI" altLang="sl-SI" sz="2000" b="1" dirty="0"/>
                  <a:t>. </a:t>
                </a:r>
                <a:endParaRPr lang="sl-SI" altLang="sl-SI" sz="2000" b="1" dirty="0" smtClean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1" dirty="0" smtClean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1" dirty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1" dirty="0" smtClean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1" dirty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dirty="0" smtClean="0"/>
                  <a:t>Ker je podatkov sodo število, na sredini ostaneta </a:t>
                </a:r>
                <a:r>
                  <a:rPr lang="sl-SI" altLang="sl-SI" sz="2000" b="1" dirty="0" smtClean="0"/>
                  <a:t>dva podatka</a:t>
                </a:r>
                <a:r>
                  <a:rPr lang="sl-SI" altLang="sl-SI" sz="2000" dirty="0" smtClean="0"/>
                  <a:t>. 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dirty="0" smtClean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b="1" dirty="0" smtClean="0">
                    <a:solidFill>
                      <a:srgbClr val="FF0000"/>
                    </a:solidFill>
                  </a:rPr>
                  <a:t>Če je podatkov SODO ŠTEVILO je MEDIANA ENAKA </a:t>
                </a:r>
                <a:r>
                  <a:rPr lang="sl-SI" altLang="sl-SI" b="1" dirty="0" smtClean="0">
                    <a:solidFill>
                      <a:srgbClr val="FF0000"/>
                    </a:solidFill>
                  </a:rPr>
                  <a:t>ARITMETIČNI SREDINI </a:t>
                </a:r>
                <a:r>
                  <a:rPr lang="sl-SI" altLang="sl-SI" sz="2000" b="1" dirty="0" smtClean="0">
                    <a:solidFill>
                      <a:srgbClr val="FF0000"/>
                    </a:solidFill>
                  </a:rPr>
                  <a:t>SREDNJIH DVEH PODATKOV:</a:t>
                </a:r>
              </a:p>
              <a:p>
                <a:pPr marL="0" lvl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dirty="0" smtClean="0">
                    <a:solidFill>
                      <a:srgbClr val="FF0000"/>
                    </a:solidFill>
                  </a:rPr>
                  <a:t>Me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altLang="sl-SI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altLang="sl-SI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45+46</m:t>
                        </m:r>
                      </m:num>
                      <m:den>
                        <m:r>
                          <a:rPr lang="sl-SI" altLang="sl-SI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altLang="sl-SI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=45,5</m:t>
                    </m:r>
                  </m:oMath>
                </a14:m>
                <a:endParaRPr lang="sl-SI" altLang="sl-SI" sz="2000" b="0" dirty="0" smtClean="0">
                  <a:solidFill>
                    <a:srgbClr val="FF0000"/>
                  </a:solidFill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sl-SI" altLang="sl-SI" sz="2000" b="0" dirty="0" smtClean="0">
                  <a:solidFill>
                    <a:srgbClr val="FF0000"/>
                  </a:solidFill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altLang="sl-SI" sz="2000" dirty="0">
                    <a:solidFill>
                      <a:srgbClr val="222222"/>
                    </a:solidFill>
                    <a:cs typeface="Arial" panose="020B0604020202020204" pitchFamily="34" charset="0"/>
                  </a:rPr>
                  <a:t>Pri dekletih je mediana </a:t>
                </a:r>
                <a:r>
                  <a:rPr lang="sl-SI" altLang="sl-SI" sz="2000" dirty="0" smtClean="0">
                    <a:solidFill>
                      <a:srgbClr val="222222"/>
                    </a:solidFill>
                    <a:cs typeface="Arial" panose="020B0604020202020204" pitchFamily="34" charset="0"/>
                  </a:rPr>
                  <a:t>45,5</a:t>
                </a:r>
                <a:r>
                  <a:rPr lang="sl-SI" altLang="sl-SI" sz="2000" dirty="0">
                    <a:solidFill>
                      <a:srgbClr val="222222"/>
                    </a:solidFill>
                    <a:cs typeface="Arial" panose="020B0604020202020204" pitchFamily="34" charset="0"/>
                  </a:rPr>
                  <a:t> dviga, kar pomeni, da je polovica deklet dvignila telo  45,5 </a:t>
                </a:r>
                <a:r>
                  <a:rPr lang="sl-SI" altLang="sl-SI" sz="2000" dirty="0" smtClean="0">
                    <a:solidFill>
                      <a:srgbClr val="222222"/>
                    </a:solidFill>
                    <a:cs typeface="Arial" panose="020B0604020202020204" pitchFamily="34" charset="0"/>
                  </a:rPr>
                  <a:t>krat </a:t>
                </a:r>
                <a:r>
                  <a:rPr lang="sl-SI" altLang="sl-SI" sz="2000" dirty="0">
                    <a:solidFill>
                      <a:srgbClr val="222222"/>
                    </a:solidFill>
                    <a:cs typeface="Arial" panose="020B0604020202020204" pitchFamily="34" charset="0"/>
                  </a:rPr>
                  <a:t>ali manj, polovica po toliko ali </a:t>
                </a:r>
                <a:r>
                  <a:rPr lang="sl-SI" altLang="sl-SI" sz="2000" dirty="0" smtClean="0">
                    <a:solidFill>
                      <a:srgbClr val="222222"/>
                    </a:solidFill>
                    <a:cs typeface="Arial" panose="020B0604020202020204" pitchFamily="34" charset="0"/>
                  </a:rPr>
                  <a:t>več.</a:t>
                </a:r>
                <a:endParaRPr lang="sl-SI" altLang="sl-SI" sz="2000" dirty="0"/>
              </a:p>
              <a:p>
                <a:pPr marL="0" indent="0">
                  <a:buNone/>
                </a:pPr>
                <a:endParaRPr lang="sl-SI" b="1" dirty="0" smtClean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94850" y="286447"/>
                <a:ext cx="11088329" cy="6055359"/>
              </a:xfrm>
              <a:blipFill>
                <a:blip r:embed="rId3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9" y="2379662"/>
            <a:ext cx="5809437" cy="52446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2920339" y="2041108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45,5</a:t>
            </a:r>
            <a:endParaRPr lang="sl-SI" sz="1600" b="1" dirty="0">
              <a:solidFill>
                <a:srgbClr val="FF0000"/>
              </a:solidFill>
            </a:endParaRPr>
          </a:p>
        </p:txBody>
      </p:sp>
      <p:cxnSp>
        <p:nvCxnSpPr>
          <p:cNvPr id="10" name="Raven povezovalnik 9"/>
          <p:cNvCxnSpPr/>
          <p:nvPr/>
        </p:nvCxnSpPr>
        <p:spPr>
          <a:xfrm>
            <a:off x="3194613" y="2379662"/>
            <a:ext cx="11574" cy="7107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9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12177" y="1630923"/>
            <a:ext cx="3899361" cy="3293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/>
              <a:t>d) </a:t>
            </a:r>
            <a:r>
              <a:rPr lang="sl-SI" sz="2000" dirty="0" smtClean="0"/>
              <a:t>Jan je beležil čas teka v tednu dni</a:t>
            </a:r>
            <a:endParaRPr lang="sl-SI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značba mesta vsebine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827635" y="1680911"/>
                <a:ext cx="7098893" cy="3935022"/>
              </a:xfrm>
            </p:spPr>
            <p:txBody>
              <a:bodyPr>
                <a:normAutofit/>
              </a:bodyPr>
              <a:lstStyle/>
              <a:p>
                <a:r>
                  <a:rPr lang="sl-SI" sz="2000" dirty="0" smtClean="0"/>
                  <a:t>Določi mediano časov za vse dni v tednu: </a:t>
                </a:r>
                <a:r>
                  <a:rPr lang="sl-SI" sz="2000" b="1" dirty="0" smtClean="0">
                    <a:solidFill>
                      <a:srgbClr val="FF0000"/>
                    </a:solidFill>
                  </a:rPr>
                  <a:t>podatek 0 zelo odstopa od ostalih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sl-SI" sz="2000" b="1" strike="sngStrike" dirty="0" smtClean="0">
                    <a:solidFill>
                      <a:srgbClr val="FF0000"/>
                    </a:solidFill>
                  </a:rPr>
                  <a:t>0</a:t>
                </a:r>
                <a:r>
                  <a:rPr lang="sl-SI" sz="2000" strike="sngStrike" dirty="0" smtClean="0"/>
                  <a:t>, 24</a:t>
                </a:r>
                <a:r>
                  <a:rPr lang="sl-SI" sz="2000" strike="sngStrike" dirty="0"/>
                  <a:t>, 43</a:t>
                </a:r>
                <a:r>
                  <a:rPr lang="sl-SI" sz="2000" dirty="0"/>
                  <a:t>, </a:t>
                </a:r>
                <a:r>
                  <a:rPr lang="sl-SI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52</a:t>
                </a:r>
                <a:r>
                  <a:rPr lang="sl-SI" sz="2000" dirty="0"/>
                  <a:t>, </a:t>
                </a:r>
                <a:r>
                  <a:rPr lang="sl-SI" sz="2000" strike="sngStrike" dirty="0"/>
                  <a:t>55, 55, </a:t>
                </a:r>
                <a:r>
                  <a:rPr lang="sl-SI" sz="2000" strike="sngStrike" dirty="0" smtClean="0"/>
                  <a:t>65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b="1" i="1" dirty="0" smtClean="0">
                          <a:latin typeface="Cambria Math" panose="02040503050406030204" pitchFamily="18" charset="0"/>
                        </a:rPr>
                        <m:t>𝑴𝒆</m:t>
                      </m:r>
                      <m:r>
                        <a:rPr lang="sl-SI" sz="2000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sl-SI" sz="2000" b="1" i="1" dirty="0" smtClean="0"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sl-SI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sz="2000" b="1" i="1" dirty="0" smtClean="0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sl-SI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000" b="1" dirty="0" smtClean="0"/>
              </a:p>
              <a:p>
                <a:r>
                  <a:rPr lang="sl-SI" sz="2000" dirty="0"/>
                  <a:t>Določi mediano časov </a:t>
                </a:r>
                <a:r>
                  <a:rPr lang="sl-SI" sz="2000" dirty="0" smtClean="0"/>
                  <a:t>samo za tiste dni v tednu, ko je Jan tekel: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sl-SI" sz="2000" strike="sngStrike" dirty="0" smtClean="0"/>
                  <a:t>24, 43</a:t>
                </a:r>
                <a:r>
                  <a:rPr lang="sl-SI" sz="2000" dirty="0" smtClean="0"/>
                  <a:t>, </a:t>
                </a:r>
                <a:r>
                  <a:rPr lang="sl-SI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52, 55</a:t>
                </a:r>
                <a:r>
                  <a:rPr lang="sl-SI" sz="2000" dirty="0" smtClean="0"/>
                  <a:t>, </a:t>
                </a:r>
                <a:r>
                  <a:rPr lang="sl-SI" sz="2000" strike="sngStrike" dirty="0" smtClean="0"/>
                  <a:t>55, 65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sl-SI" sz="2000" b="1" i="1" smtClean="0">
                        <a:latin typeface="Cambria Math" panose="02040503050406030204" pitchFamily="18" charset="0"/>
                      </a:rPr>
                      <m:t>𝑴𝒆</m:t>
                    </m:r>
                    <m:r>
                      <a:rPr lang="sl-SI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52+55</m:t>
                        </m:r>
                      </m:num>
                      <m:den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000" b="1" i="0" smtClean="0">
                        <a:latin typeface="Cambria Math" panose="02040503050406030204" pitchFamily="18" charset="0"/>
                      </a:rPr>
                      <m:t>𝟓𝟑</m:t>
                    </m:r>
                    <m:r>
                      <a:rPr lang="sl-SI" sz="20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l-SI" sz="2000" b="1" i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sl-SI" sz="2000" b="1" dirty="0" smtClean="0"/>
                  <a:t> min</a:t>
                </a:r>
              </a:p>
              <a:p>
                <a:r>
                  <a:rPr lang="sl-SI" sz="2000" b="1" dirty="0" smtClean="0"/>
                  <a:t>Mediani se ne razlikujeta bistveno.</a:t>
                </a:r>
                <a:endParaRPr lang="sl-SI" sz="2000" b="1" dirty="0"/>
              </a:p>
              <a:p>
                <a:pPr marL="0" indent="0">
                  <a:buNone/>
                </a:pPr>
                <a:endParaRPr lang="sl-SI" sz="2000" b="1" dirty="0"/>
              </a:p>
            </p:txBody>
          </p:sp>
        </mc:Choice>
        <mc:Fallback xmlns="">
          <p:sp>
            <p:nvSpPr>
              <p:cNvPr id="6" name="Označba mesta vsebin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827635" y="1680911"/>
                <a:ext cx="7098893" cy="3935022"/>
              </a:xfrm>
              <a:blipFill>
                <a:blip r:embed="rId2"/>
                <a:stretch>
                  <a:fillRect l="-773" t="-1705" b="-62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avokotnik 9"/>
          <p:cNvSpPr/>
          <p:nvPr/>
        </p:nvSpPr>
        <p:spPr>
          <a:xfrm>
            <a:off x="761129" y="158743"/>
            <a:ext cx="10103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c) Določimo mediano podatkom o  </a:t>
            </a:r>
            <a:r>
              <a:rPr lang="sl-SI" sz="2000" b="1" dirty="0"/>
              <a:t>barvi las: svetla, rjava, črna, rdeča, bela?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rgbClr val="00B050"/>
                </a:solidFill>
              </a:rPr>
              <a:t>Podatki </a:t>
            </a:r>
            <a:r>
              <a:rPr lang="sl-SI" sz="2000" dirty="0">
                <a:solidFill>
                  <a:srgbClr val="00B050"/>
                </a:solidFill>
              </a:rPr>
              <a:t>so OPISNI, ne moremo jih razvrstiti PO VELIKOSTI, zato jim tudi ne moremo določiti mediane.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1950832" y="865755"/>
                <a:ext cx="6585155" cy="46166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l-SI" sz="2400" b="1" dirty="0" smtClean="0">
                    <a:solidFill>
                      <a:srgbClr val="FF0000"/>
                    </a:solidFill>
                  </a:rPr>
                  <a:t>SKLEP: </a:t>
                </a:r>
                <a14:m>
                  <m:oMath xmlns:m="http://schemas.openxmlformats.org/officeDocument/2006/math">
                    <m:r>
                      <a:rPr lang="sl-SI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𝑴𝒆</m:t>
                    </m:r>
                  </m:oMath>
                </a14:m>
                <a:r>
                  <a:rPr lang="sl-SI" sz="2400" b="1" dirty="0" smtClean="0">
                    <a:solidFill>
                      <a:srgbClr val="FF0000"/>
                    </a:solidFill>
                  </a:rPr>
                  <a:t> določamo samo številskim podatkom.</a:t>
                </a:r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832" y="865755"/>
                <a:ext cx="6585155" cy="461665"/>
              </a:xfrm>
              <a:prstGeom prst="rect">
                <a:avLst/>
              </a:prstGeom>
              <a:blipFill>
                <a:blip r:embed="rId3"/>
                <a:stretch>
                  <a:fillRect l="-1199" t="-7500" b="-25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/>
          <a:srcRect l="60726" t="24020" r="26908" b="61290"/>
          <a:stretch/>
        </p:blipFill>
        <p:spPr>
          <a:xfrm>
            <a:off x="1044371" y="2079715"/>
            <a:ext cx="3667167" cy="2359741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604682" y="5809487"/>
            <a:ext cx="10867104" cy="7694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SKLEP: </a:t>
            </a:r>
            <a:r>
              <a:rPr lang="sl-SI" sz="2000" b="1" dirty="0">
                <a:solidFill>
                  <a:srgbClr val="FF0000"/>
                </a:solidFill>
              </a:rPr>
              <a:t>Če v množici zbranih podatkov SAMO EN PODATEK PO VREDNOSTI ZELO ODSTOPA navzgor ali navzdol od vseh preostalih, to bistveno </a:t>
            </a:r>
            <a:r>
              <a:rPr lang="sl-SI" sz="2000" b="1" dirty="0" smtClean="0">
                <a:solidFill>
                  <a:srgbClr val="FF0000"/>
                </a:solidFill>
              </a:rPr>
              <a:t>NE vpliva na vrednost Mediane.</a:t>
            </a:r>
          </a:p>
        </p:txBody>
      </p:sp>
    </p:spTree>
    <p:extLst>
      <p:ext uri="{BB962C8B-B14F-4D97-AF65-F5344CB8AC3E}">
        <p14:creationId xmlns:p14="http://schemas.microsoft.com/office/powerpoint/2010/main" val="16370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latin typeface="+mn-lt"/>
              </a:rPr>
              <a:t>SAMO 3. NIVO: RANG MEDIANE</a:t>
            </a:r>
            <a:endParaRPr lang="sl-SI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36608" y="2291787"/>
            <a:ext cx="10614608" cy="24306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Recimo, da imamo veliko število podatkov. Določiti želimo mesto, na katerem stoji mediana. Ker je podatkov ogromno, je določanje s prečrtavanjem zamudno in neučinkovito. Zato računsko določimo </a:t>
            </a:r>
            <a:r>
              <a:rPr lang="sl-SI" sz="2800" dirty="0" smtClean="0">
                <a:solidFill>
                  <a:srgbClr val="FF0000"/>
                </a:solidFill>
              </a:rPr>
              <a:t>ZAPOREDNO MESTO = RANG MEDIANE</a:t>
            </a:r>
            <a:r>
              <a:rPr lang="sl-SI" sz="2800" dirty="0" smtClean="0"/>
              <a:t>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863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16434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  <a:latin typeface="+mn-lt"/>
              </a:rPr>
              <a:t>SAMO 3. NIVO: </a:t>
            </a:r>
            <a:br>
              <a:rPr lang="sl-SI" b="1" dirty="0" smtClean="0">
                <a:solidFill>
                  <a:srgbClr val="FF0000"/>
                </a:solidFill>
                <a:latin typeface="+mn-lt"/>
              </a:rPr>
            </a:br>
            <a:r>
              <a:rPr lang="sl-SI" sz="3200" b="1" dirty="0" smtClean="0">
                <a:solidFill>
                  <a:srgbClr val="FF0000"/>
                </a:solidFill>
                <a:latin typeface="+mn-lt"/>
              </a:rPr>
              <a:t>RANG MEDIANE – liho število podatkov</a:t>
            </a:r>
            <a:endParaRPr lang="sl-SI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avokotnik 8"/>
              <p:cNvSpPr/>
              <p:nvPr/>
            </p:nvSpPr>
            <p:spPr>
              <a:xfrm>
                <a:off x="432607" y="1910607"/>
                <a:ext cx="11004359" cy="2413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Določimo RANG, če imamo LIHO ŠTEVILO PODATKOV:  42</a:t>
                </a:r>
                <a:r>
                  <a:rPr lang="sl-SI" altLang="sl-SI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43, </a:t>
                </a:r>
                <a:r>
                  <a:rPr lang="sl-SI" altLang="sl-SI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45, 45, 48, 49</a:t>
                </a:r>
                <a:r>
                  <a:rPr lang="sl-SI" altLang="sl-SI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50</a:t>
                </a:r>
                <a:r>
                  <a:rPr lang="sl-SI" altLang="sl-SI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53, 54, 54, 55, 56, </a:t>
                </a:r>
                <a:r>
                  <a:rPr lang="sl-SI" altLang="sl-SI" sz="2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59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Imamo 13 mest. Mediana stoji na 7. mestu:  </a:t>
                </a:r>
                <a14:m>
                  <m:oMath xmlns:m="http://schemas.openxmlformats.org/officeDocument/2006/math">
                    <m:r>
                      <a:rPr lang="sl-SI" altLang="sl-SI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7=</m:t>
                    </m:r>
                    <m:f>
                      <m:fPr>
                        <m:ctrlPr>
                          <a:rPr lang="sl-SI" altLang="sl-SI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sl-SI" altLang="sl-SI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sl-SI" altLang="sl-SI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sl-SI" altLang="sl-SI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sl-SI" altLang="sl-SI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sl-SI" altLang="sl-SI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13+1</m:t>
                        </m:r>
                      </m:num>
                      <m:den>
                        <m:r>
                          <a:rPr lang="sl-SI" altLang="sl-SI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sl-SI" altLang="sl-SI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Rang mediane za LIHO št. podatkov </a:t>
                </a:r>
                <a:r>
                  <a:rPr lang="sl-SI" altLang="sl-SI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je:  </a:t>
                </a:r>
                <a14:m>
                  <m:oMath xmlns:m="http://schemas.openxmlformats.org/officeDocument/2006/math">
                    <m:r>
                      <a:rPr lang="sl-SI" altLang="sl-SI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𝒓</m:t>
                    </m:r>
                    <m:r>
                      <a:rPr lang="sl-SI" altLang="sl-SI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sl-SI" altLang="sl-SI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sl-SI" altLang="sl-SI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sl-SI" altLang="sl-SI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sl-SI" altLang="sl-SI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sl-SI" altLang="sl-SI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sl-SI" altLang="sl-SI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,</m:t>
                    </m:r>
                    <m:r>
                      <a:rPr lang="sl-SI" altLang="sl-SI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sl-SI" altLang="sl-SI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pri čemer je </a:t>
                </a:r>
                <a14:m>
                  <m:oMath xmlns:m="http://schemas.openxmlformats.org/officeDocument/2006/math">
                    <m:r>
                      <a:rPr lang="sl-SI" altLang="sl-SI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sl-SI" altLang="sl-SI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število vseh podatkov.</a:t>
                </a:r>
                <a:endParaRPr lang="sl-SI" altLang="sl-SI" sz="2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Pravokotni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7" y="1910607"/>
                <a:ext cx="11004359" cy="2413546"/>
              </a:xfrm>
              <a:prstGeom prst="rect">
                <a:avLst/>
              </a:prstGeom>
              <a:blipFill>
                <a:blip r:embed="rId2"/>
                <a:stretch>
                  <a:fillRect l="-886" t="-1263" b="-176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 flipH="1">
                <a:off x="543429" y="4544072"/>
                <a:ext cx="7975537" cy="1905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b="1" dirty="0" smtClean="0"/>
                  <a:t>PRIMER:  </a:t>
                </a:r>
                <a:r>
                  <a:rPr lang="sl-SI" sz="2000" dirty="0" smtClean="0"/>
                  <a:t>Na katerem mestu stoji Me, če je podatkov 59?</a:t>
                </a:r>
              </a:p>
              <a:p>
                <a:r>
                  <a:rPr lang="sl-SI" sz="20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altLang="sl-S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sl-SI" altLang="sl-S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sl-SI" altLang="sl-S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sl-SI" altLang="sl-S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59</m:t>
                          </m:r>
                          <m:r>
                            <a:rPr lang="sl-SI" altLang="sl-SI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sl-SI" altLang="sl-SI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sl-SI" altLang="sl-S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=30.</m:t>
                      </m:r>
                    </m:oMath>
                  </m:oMathPara>
                </a14:m>
                <a:endParaRPr lang="sl-SI" altLang="sl-SI" sz="2000" dirty="0" smtClean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endParaRPr lang="sl-SI" altLang="sl-SI" sz="2000" dirty="0" smtClean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r>
                  <a:rPr lang="sl-SI" sz="2000" b="1" dirty="0" smtClean="0"/>
                  <a:t>Mediana je vrednost podatka na 30. mestu </a:t>
                </a:r>
                <a:endParaRPr lang="sl-SI" sz="2000" b="1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3429" y="4544072"/>
                <a:ext cx="7975537" cy="1905906"/>
              </a:xfrm>
              <a:prstGeom prst="rect">
                <a:avLst/>
              </a:prstGeom>
              <a:blipFill>
                <a:blip r:embed="rId3"/>
                <a:stretch>
                  <a:fillRect l="-765" t="-1597" b="-479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6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9317" y="365126"/>
            <a:ext cx="10515600" cy="103541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  <a:latin typeface="+mn-lt"/>
              </a:rPr>
              <a:t>SAMO 3. NIVO: </a:t>
            </a:r>
            <a:br>
              <a:rPr lang="sl-SI" b="1" dirty="0" smtClean="0">
                <a:solidFill>
                  <a:srgbClr val="FF0000"/>
                </a:solidFill>
                <a:latin typeface="+mn-lt"/>
              </a:rPr>
            </a:br>
            <a:r>
              <a:rPr lang="sl-SI" sz="3200" b="1" dirty="0" smtClean="0">
                <a:solidFill>
                  <a:srgbClr val="FF0000"/>
                </a:solidFill>
                <a:latin typeface="+mn-lt"/>
              </a:rPr>
              <a:t>RANG MEDIANE – sodo število podatkov</a:t>
            </a:r>
            <a:endParaRPr lang="sl-SI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avokotnik 8"/>
              <p:cNvSpPr/>
              <p:nvPr/>
            </p:nvSpPr>
            <p:spPr>
              <a:xfrm>
                <a:off x="491051" y="1690688"/>
                <a:ext cx="10410670" cy="3775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Določimo RANG, če imamo SODO ŠTEVILO PODATKOV:  43</a:t>
                </a:r>
                <a:r>
                  <a:rPr lang="sl-SI" altLang="sl-SI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sl-SI" altLang="sl-SI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45, 45, 48, 49, </a:t>
                </a:r>
                <a:r>
                  <a:rPr lang="sl-SI" altLang="sl-SI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50, 53</a:t>
                </a:r>
                <a:r>
                  <a:rPr lang="sl-SI" altLang="sl-SI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54, 54, 55, 56, </a:t>
                </a:r>
                <a:r>
                  <a:rPr lang="sl-SI" altLang="sl-SI" sz="2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59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Imamo 12 podatkov. Mediana stoji med 6. in 7. podatkom:  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000" b="0" i="0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sl-SI" altLang="sl-SI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6=</m:t>
                    </m:r>
                    <m:f>
                      <m:fPr>
                        <m:ctrlPr>
                          <a:rPr lang="sl-SI" altLang="sl-SI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sl-SI" altLang="sl-SI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sl-SI" altLang="sl-SI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sl-SI" altLang="sl-SI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sl-SI" altLang="sl-SI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sl-SI" altLang="sl-SI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num>
                      <m:den>
                        <m:r>
                          <a:rPr lang="sl-SI" altLang="sl-SI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l-SI" altLang="sl-SI" b="0" i="1" dirty="0" smtClean="0"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16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l-SI" altLang="sl-SI" sz="16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7=</m:t>
                      </m:r>
                      <m:f>
                        <m:fPr>
                          <m:ctrlPr>
                            <a:rPr lang="sl-SI" altLang="sl-SI" sz="16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sl-SI" altLang="sl-SI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sl-SI" altLang="sl-SI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sl-SI" altLang="sl-SI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sl-SI" altLang="sl-SI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sl-SI" altLang="sl-SI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13+1</m:t>
                          </m:r>
                        </m:num>
                        <m:den>
                          <m:r>
                            <a:rPr lang="sl-SI" altLang="sl-SI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sl-SI" altLang="sl-SI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sl-SI" altLang="sl-SI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sl-SI" altLang="sl-SI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num>
                        <m:den>
                          <m:r>
                            <a:rPr lang="sl-SI" altLang="sl-SI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r>
                        <a:rPr lang="sl-SI" altLang="sl-SI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sl-SI" altLang="sl-SI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𝟏</m:t>
                      </m:r>
                    </m:oMath>
                  </m:oMathPara>
                </a14:m>
                <a:endParaRPr lang="sl-SI" altLang="sl-SI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16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Rang mediane za SODO št. podatkov je mesto med zaporednima podatkoma 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sl-SI" altLang="sl-SI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altLang="sl-SI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sl-SI" altLang="sl-SI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num>
                      <m:den>
                        <m:r>
                          <a:rPr lang="sl-SI" altLang="sl-SI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l-SI" altLang="sl-SI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-tem in  </a:t>
                </a:r>
                <a14:m>
                  <m:oMath xmlns:m="http://schemas.openxmlformats.org/officeDocument/2006/math">
                    <m:r>
                      <a:rPr lang="sl-SI" altLang="sl-SI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>
                      <m:fPr>
                        <m:ctrlPr>
                          <a:rPr lang="sl-SI" altLang="sl-SI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sl-SI" altLang="sl-SI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num>
                      <m:den>
                        <m:r>
                          <a:rPr lang="sl-SI" altLang="sl-SI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sl-SI" altLang="sl-SI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sl-SI" altLang="sl-SI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sl-SI" altLang="sl-SI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−</m:t>
                    </m:r>
                    <m:r>
                      <m:rPr>
                        <m:sty m:val="p"/>
                      </m:rPr>
                      <a:rPr lang="sl-SI" altLang="sl-SI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tem</m:t>
                    </m:r>
                    <m:r>
                      <a:rPr lang="sl-SI" altLang="sl-SI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sl-SI" altLang="sl-SI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mestu, pri čemer je </a:t>
                </a:r>
                <a14:m>
                  <m:oMath xmlns:m="http://schemas.openxmlformats.org/officeDocument/2006/math">
                    <m:r>
                      <a:rPr lang="sl-SI" altLang="sl-SI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sl-SI" altLang="sl-SI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število vseh podatkov.</a:t>
                </a:r>
                <a:endParaRPr lang="sl-SI" altLang="sl-SI" sz="2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Pravokotni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51" y="1690688"/>
                <a:ext cx="10410670" cy="3775008"/>
              </a:xfrm>
              <a:prstGeom prst="rect">
                <a:avLst/>
              </a:prstGeom>
              <a:blipFill>
                <a:blip r:embed="rId2"/>
                <a:stretch>
                  <a:fillRect l="-937" t="-806" b="-64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4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9317" y="365126"/>
            <a:ext cx="10515600" cy="103541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  <a:latin typeface="+mn-lt"/>
              </a:rPr>
              <a:t>SAMO 3. NIVO: </a:t>
            </a:r>
            <a:br>
              <a:rPr lang="sl-SI" b="1" dirty="0" smtClean="0">
                <a:solidFill>
                  <a:srgbClr val="FF0000"/>
                </a:solidFill>
                <a:latin typeface="+mn-lt"/>
              </a:rPr>
            </a:br>
            <a:r>
              <a:rPr lang="sl-SI" sz="3200" b="1" dirty="0" smtClean="0">
                <a:solidFill>
                  <a:srgbClr val="FF0000"/>
                </a:solidFill>
                <a:latin typeface="+mn-lt"/>
              </a:rPr>
              <a:t>RANG MEDIANE – sodo število podatkov</a:t>
            </a:r>
            <a:endParaRPr lang="sl-SI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 flipH="1">
                <a:off x="504122" y="1678522"/>
                <a:ext cx="11535045" cy="339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b="1" dirty="0" smtClean="0"/>
                  <a:t>PRIMER: </a:t>
                </a:r>
                <a:r>
                  <a:rPr lang="sl-SI" sz="2000" dirty="0" smtClean="0"/>
                  <a:t>Na katerem mestu stoji Me, če je podatkov 60? </a:t>
                </a:r>
              </a:p>
              <a:p>
                <a:endParaRPr lang="sl-SI" altLang="sl-SI" sz="2000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alt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sl-SI" altLang="sl-SI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sl-SI" altLang="sl-SI" sz="20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sl-SI" altLang="sl-SI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=30</m:t>
                      </m:r>
                    </m:oMath>
                  </m:oMathPara>
                </a14:m>
                <a:endParaRPr lang="sl-SI" altLang="sl-SI" sz="2000" b="0" i="0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sl-SI" altLang="sl-SI" sz="2000" b="0" i="0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altLang="sl-SI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</m:t>
                      </m:r>
                      <m:f>
                        <m:fPr>
                          <m:ctrlPr>
                            <a:rPr lang="sl-SI" alt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sl-SI" altLang="sl-SI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sl-SI" altLang="sl-SI" sz="20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sl-SI" altLang="sl-SI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+1=31</m:t>
                      </m:r>
                    </m:oMath>
                  </m:oMathPara>
                </a14:m>
                <a:endParaRPr lang="sl-SI" altLang="sl-SI" sz="2000" b="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endParaRPr lang="sl-SI" altLang="sl-SI" sz="2000" b="0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r>
                  <a:rPr lang="sl-SI" sz="2000" b="1" dirty="0" smtClean="0"/>
                  <a:t>Mediana stoji MED 30. in 31. podatkom.</a:t>
                </a:r>
              </a:p>
              <a:p>
                <a:r>
                  <a:rPr lang="sl-SI" sz="2000" b="1" dirty="0" smtClean="0"/>
                  <a:t>Enaka je povprečju vrednosti podatkov na 30. in 31. mestu. </a:t>
                </a:r>
                <a:endParaRPr lang="sl-SI" altLang="sl-SI" sz="200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sl-SI" sz="2000" dirty="0" smtClean="0"/>
                  <a:t> </a:t>
                </a:r>
                <a:endParaRPr lang="sl-SI" altLang="sl-SI" sz="2000" b="1" dirty="0" smtClean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4122" y="1678522"/>
                <a:ext cx="11535045" cy="3399136"/>
              </a:xfrm>
              <a:prstGeom prst="rect">
                <a:avLst/>
              </a:prstGeom>
              <a:blipFill>
                <a:blip r:embed="rId2"/>
                <a:stretch>
                  <a:fillRect l="-581" t="-89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2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537</Words>
  <Application>Microsoft Office PowerPoint</Application>
  <PresentationFormat>Širokozaslonsko</PresentationFormat>
  <Paragraphs>110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Officeova tema</vt:lpstr>
      <vt:lpstr>OBDELAVA PODATKOV  3. del</vt:lpstr>
      <vt:lpstr>PowerPointova predstavitev</vt:lpstr>
      <vt:lpstr>PowerPointova predstavitev</vt:lpstr>
      <vt:lpstr>PowerPointova predstavitev</vt:lpstr>
      <vt:lpstr>PowerPointova predstavitev</vt:lpstr>
      <vt:lpstr>SAMO 3. NIVO: RANG MEDIANE</vt:lpstr>
      <vt:lpstr>SAMO 3. NIVO:  RANG MEDIANE – liho število podatkov</vt:lpstr>
      <vt:lpstr>SAMO 3. NIVO:  RANG MEDIANE – sodo število podatkov</vt:lpstr>
      <vt:lpstr>SAMO 3. NIVO:  RANG MEDIANE – sodo število podatkov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OBDELAVA PODATKOV</dc:title>
  <dc:creator>Windows User</dc:creator>
  <cp:lastModifiedBy>Windows User</cp:lastModifiedBy>
  <cp:revision>214</cp:revision>
  <dcterms:created xsi:type="dcterms:W3CDTF">2020-03-15T15:07:20Z</dcterms:created>
  <dcterms:modified xsi:type="dcterms:W3CDTF">2020-03-19T16:31:51Z</dcterms:modified>
</cp:coreProperties>
</file>