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277" r:id="rId4"/>
    <p:sldId id="279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0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275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9364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094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435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261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625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727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181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930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439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382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F257E-E6F5-4C65-B9FF-C10E93D26904}" type="datetimeFigureOut">
              <a:rPr lang="sl-SI" smtClean="0"/>
              <a:t>16. 03. 2020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837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ucbeniki.sio.si/matematika7/767/index1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cbeniki.sio.si/matematika7/767/index4.html" TargetMode="External"/><Relationship Id="rId2" Type="http://schemas.openxmlformats.org/officeDocument/2006/relationships/hyperlink" Target="https://eucbeniki.sio.si/matematika7/767/index2.html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si.openprof.com/wb/konstruiranje_zna%C4%8Dilnih_elementov_trikotnika#Trikotniku_o%C4%8Drtana_kro%C5%BEnica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13262" y="1636973"/>
            <a:ext cx="10515600" cy="3408852"/>
          </a:xfrm>
        </p:spPr>
        <p:txBody>
          <a:bodyPr>
            <a:normAutofit/>
          </a:bodyPr>
          <a:lstStyle/>
          <a:p>
            <a:pPr algn="ctr"/>
            <a:r>
              <a:rPr lang="sl-SI" sz="4800" b="1" dirty="0" smtClean="0">
                <a:solidFill>
                  <a:srgbClr val="FF0000"/>
                </a:solidFill>
                <a:latin typeface="+mn-lt"/>
              </a:rPr>
              <a:t>TRIKOTNIKU </a:t>
            </a:r>
            <a:br>
              <a:rPr lang="sl-SI" sz="4800" b="1" dirty="0" smtClean="0">
                <a:solidFill>
                  <a:srgbClr val="FF0000"/>
                </a:solidFill>
                <a:latin typeface="+mn-lt"/>
              </a:rPr>
            </a:br>
            <a:r>
              <a:rPr lang="sl-SI" sz="4800" b="1" dirty="0" smtClean="0">
                <a:solidFill>
                  <a:srgbClr val="FF0000"/>
                </a:solidFill>
                <a:latin typeface="+mn-lt"/>
              </a:rPr>
              <a:t>OČRTANA KROŽNICA</a:t>
            </a:r>
            <a:br>
              <a:rPr lang="sl-SI" sz="4800" b="1" dirty="0" smtClean="0">
                <a:solidFill>
                  <a:srgbClr val="FF0000"/>
                </a:solidFill>
                <a:latin typeface="+mn-lt"/>
              </a:rPr>
            </a:br>
            <a:r>
              <a:rPr lang="sl-SI" sz="4800" b="1" dirty="0" smtClean="0">
                <a:solidFill>
                  <a:srgbClr val="FF0000"/>
                </a:solidFill>
                <a:latin typeface="+mn-lt"/>
              </a:rPr>
              <a:t> </a:t>
            </a:r>
            <a:br>
              <a:rPr lang="sl-SI" sz="4800" b="1" dirty="0" smtClean="0">
                <a:solidFill>
                  <a:srgbClr val="FF0000"/>
                </a:solidFill>
                <a:latin typeface="+mn-lt"/>
              </a:rPr>
            </a:br>
            <a:r>
              <a:rPr lang="sl-SI" sz="4800" b="1" dirty="0" smtClean="0">
                <a:solidFill>
                  <a:srgbClr val="FF0000"/>
                </a:solidFill>
                <a:latin typeface="+mn-lt"/>
              </a:rPr>
              <a:t>(Stičišče, str. 238)</a:t>
            </a:r>
            <a:endParaRPr lang="sl-SI" sz="48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447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787958" y="2117027"/>
            <a:ext cx="11049000" cy="243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sl-SI" sz="4000" b="1" dirty="0" smtClean="0"/>
              <a:t>Načrtovalne naloge iz tega sklopa, ki so označene s </a:t>
            </a:r>
            <a:r>
              <a:rPr lang="sl-SI" sz="4000" b="1" dirty="0" smtClean="0">
                <a:solidFill>
                  <a:srgbClr val="FF0000"/>
                </a:solidFill>
              </a:rPr>
              <a:t>‚POŠLJI‘,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sl-SI" sz="4000" b="1" dirty="0" smtClean="0">
                <a:solidFill>
                  <a:srgbClr val="00B050"/>
                </a:solidFill>
              </a:rPr>
              <a:t>reši </a:t>
            </a:r>
            <a:r>
              <a:rPr lang="sl-SI" sz="4000" b="1" dirty="0" smtClean="0">
                <a:solidFill>
                  <a:srgbClr val="00B050"/>
                </a:solidFill>
              </a:rPr>
              <a:t>na </a:t>
            </a:r>
            <a:r>
              <a:rPr lang="sl-SI" sz="4000" b="1" smtClean="0">
                <a:solidFill>
                  <a:srgbClr val="00B050"/>
                </a:solidFill>
              </a:rPr>
              <a:t>UL ali v </a:t>
            </a:r>
            <a:r>
              <a:rPr lang="sl-SI" sz="4000" b="1" dirty="0" smtClean="0">
                <a:solidFill>
                  <a:srgbClr val="00B050"/>
                </a:solidFill>
              </a:rPr>
              <a:t>šolski zvezek</a:t>
            </a:r>
            <a:r>
              <a:rPr lang="sl-SI" sz="4000" b="1" dirty="0">
                <a:solidFill>
                  <a:srgbClr val="00B050"/>
                </a:solidFill>
              </a:rPr>
              <a:t>, </a:t>
            </a:r>
            <a:r>
              <a:rPr lang="sl-SI" sz="4000" b="1" dirty="0"/>
              <a:t>jih </a:t>
            </a:r>
            <a:r>
              <a:rPr lang="sl-SI" sz="4000" b="1" dirty="0">
                <a:solidFill>
                  <a:srgbClr val="0070C0"/>
                </a:solidFill>
              </a:rPr>
              <a:t>fotografiraj</a:t>
            </a:r>
            <a:r>
              <a:rPr lang="sl-SI" sz="4000" b="1" dirty="0"/>
              <a:t> in </a:t>
            </a:r>
            <a:r>
              <a:rPr lang="sl-SI" sz="4000" b="1" dirty="0">
                <a:solidFill>
                  <a:srgbClr val="FF0000"/>
                </a:solidFill>
              </a:rPr>
              <a:t>pošlji na mail </a:t>
            </a:r>
            <a:r>
              <a:rPr lang="sl-SI" sz="4000" b="1" dirty="0"/>
              <a:t>učiteljici</a:t>
            </a:r>
            <a:r>
              <a:rPr lang="sl-SI" sz="4000" b="1" dirty="0" smtClean="0"/>
              <a:t>. </a:t>
            </a:r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244327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38445" y="373827"/>
            <a:ext cx="6732029" cy="483408"/>
          </a:xfrm>
        </p:spPr>
        <p:txBody>
          <a:bodyPr>
            <a:normAutofit fontScale="90000"/>
          </a:bodyPr>
          <a:lstStyle/>
          <a:p>
            <a:r>
              <a:rPr lang="sl-SI" b="1" dirty="0" smtClean="0">
                <a:latin typeface="+mn-lt"/>
              </a:rPr>
              <a:t>Ponovitev: Rešuj v zvezek</a:t>
            </a:r>
            <a:endParaRPr lang="sl-SI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značba mest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738446" y="1502041"/>
                <a:ext cx="10515600" cy="1663853"/>
              </a:xfrm>
            </p:spPr>
            <p:txBody>
              <a:bodyPr>
                <a:noAutofit/>
              </a:bodyPr>
              <a:lstStyle/>
              <a:p>
                <a:pPr marL="457200" indent="-457200">
                  <a:buAutoNum type="arabicPeriod"/>
                </a:pPr>
                <a:r>
                  <a:rPr lang="sl-SI" sz="2000" dirty="0" smtClean="0"/>
                  <a:t>Nariši daljico, dolgo </a:t>
                </a:r>
                <a14:m>
                  <m:oMath xmlns:m="http://schemas.openxmlformats.org/officeDocument/2006/math">
                    <m:r>
                      <a:rPr lang="sl-SI" sz="2000" i="1" dirty="0" smtClean="0">
                        <a:latin typeface="Cambria Math" panose="02040503050406030204" pitchFamily="18" charset="0"/>
                      </a:rPr>
                      <m:t>5,3</m:t>
                    </m:r>
                    <m:r>
                      <a:rPr lang="sl-SI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l-SI" sz="2000" i="1" dirty="0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sl-SI" sz="2000" dirty="0" smtClean="0"/>
                  <a:t>. Nariši simetralo daljice in jo označi. </a:t>
                </a:r>
                <a:r>
                  <a:rPr lang="sl-SI" sz="2000" b="1" dirty="0" smtClean="0">
                    <a:solidFill>
                      <a:srgbClr val="FF0000"/>
                    </a:solidFill>
                  </a:rPr>
                  <a:t>(POŠLJI na mail)</a:t>
                </a:r>
              </a:p>
              <a:p>
                <a:pPr marL="457200" indent="-457200">
                  <a:buAutoNum type="arabicPeriod"/>
                </a:pPr>
                <a:r>
                  <a:rPr lang="sl-SI" sz="2000" dirty="0" smtClean="0"/>
                  <a:t>S pomočjo učbenika </a:t>
                </a:r>
                <a:r>
                  <a:rPr lang="sl-SI" sz="2000" b="1" dirty="0" smtClean="0"/>
                  <a:t>str. 238 ponovi </a:t>
                </a:r>
                <a:r>
                  <a:rPr lang="sl-SI" sz="2000" dirty="0" smtClean="0"/>
                  <a:t>načrtovanje očrtane krožnice </a:t>
                </a:r>
                <a:r>
                  <a:rPr lang="sl-SI" sz="2000" b="1" dirty="0" smtClean="0">
                    <a:solidFill>
                      <a:srgbClr val="FF0000"/>
                    </a:solidFill>
                  </a:rPr>
                  <a:t>(ni potrebno risati v zvezek) </a:t>
                </a:r>
              </a:p>
              <a:p>
                <a:pPr marL="627063" indent="-174625"/>
                <a:r>
                  <a:rPr lang="sl-SI" sz="2000" dirty="0" smtClean="0"/>
                  <a:t>Načrtovanje očrtane krožnice z opisom postopka si lahko ogledaš tudi v i-</a:t>
                </a:r>
                <a:r>
                  <a:rPr lang="sl-SI" sz="2000" dirty="0" err="1" smtClean="0"/>
                  <a:t>učb</a:t>
                </a:r>
                <a:r>
                  <a:rPr lang="sl-SI" sz="2000" dirty="0"/>
                  <a:t> </a:t>
                </a:r>
                <a:r>
                  <a:rPr lang="sl-SI" sz="2000" dirty="0" smtClean="0"/>
                  <a:t>na tej </a:t>
                </a:r>
                <a:r>
                  <a:rPr lang="sl-SI" sz="2000" dirty="0" smtClean="0">
                    <a:hlinkClick r:id="rId2"/>
                  </a:rPr>
                  <a:t>povezavi</a:t>
                </a:r>
                <a:endParaRPr lang="sl-SI" sz="2000" dirty="0" smtClean="0"/>
              </a:p>
              <a:p>
                <a:pPr marL="627063" indent="-174625"/>
                <a:r>
                  <a:rPr lang="sl-SI" sz="2000" dirty="0" smtClean="0"/>
                  <a:t>Povzetek načrtovanja zapiši v zvezek.</a:t>
                </a:r>
              </a:p>
              <a:p>
                <a:pPr marL="0" indent="0">
                  <a:buNone/>
                </a:pPr>
                <a:endParaRPr lang="sl-SI" sz="2000" dirty="0"/>
              </a:p>
            </p:txBody>
          </p:sp>
        </mc:Choice>
        <mc:Fallback xmlns="">
          <p:sp>
            <p:nvSpPr>
              <p:cNvPr id="3" name="Označba mest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8446" y="1502041"/>
                <a:ext cx="10515600" cy="1663853"/>
              </a:xfrm>
              <a:blipFill>
                <a:blip r:embed="rId3"/>
                <a:stretch>
                  <a:fillRect l="-638" t="-4029" b="-1099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ravokotnik 7"/>
          <p:cNvSpPr/>
          <p:nvPr/>
        </p:nvSpPr>
        <p:spPr>
          <a:xfrm>
            <a:off x="825036" y="3274731"/>
            <a:ext cx="10342419" cy="2554545"/>
          </a:xfrm>
          <a:prstGeom prst="rect">
            <a:avLst/>
          </a:prstGeom>
          <a:ln w="254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sl-SI" sz="2000" b="1" dirty="0" smtClean="0">
                <a:solidFill>
                  <a:srgbClr val="FF0000"/>
                </a:solidFill>
              </a:rPr>
              <a:t>POVZETEK</a:t>
            </a:r>
            <a:r>
              <a:rPr lang="sl-SI" sz="2000" b="1" dirty="0" smtClean="0">
                <a:solidFill>
                  <a:srgbClr val="FF0000"/>
                </a:solidFill>
              </a:rPr>
              <a:t>: (zapiši)</a:t>
            </a:r>
            <a:endParaRPr lang="sl-SI" sz="2000" b="1" dirty="0" smtClean="0">
              <a:solidFill>
                <a:srgbClr val="FF0000"/>
              </a:solidFill>
            </a:endParaRPr>
          </a:p>
          <a:p>
            <a:endParaRPr lang="sl-SI" sz="2000" b="1" dirty="0" smtClean="0">
              <a:solidFill>
                <a:srgbClr val="00B050"/>
              </a:solidFill>
            </a:endParaRPr>
          </a:p>
          <a:p>
            <a:r>
              <a:rPr lang="sl-SI" sz="2000" b="1" dirty="0" smtClean="0">
                <a:solidFill>
                  <a:srgbClr val="00B050"/>
                </a:solidFill>
              </a:rPr>
              <a:t>KROŽNICA</a:t>
            </a:r>
            <a:r>
              <a:rPr lang="sl-SI" sz="2000" b="1" dirty="0" smtClean="0"/>
              <a:t>, ki poteka </a:t>
            </a:r>
            <a:r>
              <a:rPr lang="sl-SI" sz="2000" b="1" dirty="0" smtClean="0">
                <a:solidFill>
                  <a:srgbClr val="00B050"/>
                </a:solidFill>
              </a:rPr>
              <a:t>SKOZI VSA TRI OGLIŠČA </a:t>
            </a:r>
            <a:r>
              <a:rPr lang="sl-SI" sz="2000" b="1" dirty="0" smtClean="0"/>
              <a:t>trikotnika, je trikotniku </a:t>
            </a:r>
            <a:r>
              <a:rPr lang="sl-SI" sz="2000" b="1" dirty="0" smtClean="0">
                <a:solidFill>
                  <a:srgbClr val="00B050"/>
                </a:solidFill>
              </a:rPr>
              <a:t>OČRTANA KROŽNICA</a:t>
            </a:r>
            <a:r>
              <a:rPr lang="sl-SI" sz="2000" b="1" dirty="0" smtClean="0"/>
              <a:t>.</a:t>
            </a:r>
          </a:p>
          <a:p>
            <a:endParaRPr lang="sl-SI" sz="2000" b="1" dirty="0" smtClean="0"/>
          </a:p>
          <a:p>
            <a:r>
              <a:rPr lang="sl-SI" sz="2000" b="1" dirty="0" smtClean="0">
                <a:solidFill>
                  <a:srgbClr val="00B050"/>
                </a:solidFill>
              </a:rPr>
              <a:t>SREDIŠČE </a:t>
            </a:r>
            <a:r>
              <a:rPr lang="sl-SI" sz="2000" b="1" dirty="0">
                <a:solidFill>
                  <a:srgbClr val="00B050"/>
                </a:solidFill>
              </a:rPr>
              <a:t>S </a:t>
            </a:r>
            <a:r>
              <a:rPr lang="sl-SI" sz="2000" b="1" dirty="0"/>
              <a:t>trikotniku </a:t>
            </a:r>
            <a:r>
              <a:rPr lang="sl-SI" sz="2000" b="1" dirty="0" smtClean="0">
                <a:solidFill>
                  <a:srgbClr val="00B050"/>
                </a:solidFill>
              </a:rPr>
              <a:t>OČRTANE</a:t>
            </a:r>
            <a:r>
              <a:rPr lang="sl-SI" sz="2000" b="1" dirty="0" smtClean="0"/>
              <a:t> </a:t>
            </a:r>
            <a:r>
              <a:rPr lang="sl-SI" sz="2000" b="1" dirty="0"/>
              <a:t>krožnice leži v presečišču </a:t>
            </a:r>
            <a:r>
              <a:rPr lang="sl-SI" sz="2000" b="1" dirty="0">
                <a:solidFill>
                  <a:srgbClr val="00B050"/>
                </a:solidFill>
              </a:rPr>
              <a:t>simetral njegovih </a:t>
            </a:r>
            <a:r>
              <a:rPr lang="sl-SI" sz="2000" b="1" dirty="0" smtClean="0">
                <a:solidFill>
                  <a:srgbClr val="00B050"/>
                </a:solidFill>
              </a:rPr>
              <a:t>STRANIC.</a:t>
            </a:r>
          </a:p>
          <a:p>
            <a:endParaRPr lang="sl-SI" sz="2000" b="1" dirty="0">
              <a:solidFill>
                <a:srgbClr val="FF0000"/>
              </a:solidFill>
            </a:endParaRPr>
          </a:p>
          <a:p>
            <a:r>
              <a:rPr lang="sl-SI" sz="2000" b="1" dirty="0">
                <a:solidFill>
                  <a:srgbClr val="00B050"/>
                </a:solidFill>
              </a:rPr>
              <a:t>POLMER</a:t>
            </a:r>
            <a:r>
              <a:rPr lang="sl-SI" sz="2000" b="1" dirty="0"/>
              <a:t> te krožnice je enak razdalji </a:t>
            </a:r>
            <a:r>
              <a:rPr lang="sl-SI" sz="2000" b="1" dirty="0">
                <a:solidFill>
                  <a:srgbClr val="00B050"/>
                </a:solidFill>
              </a:rPr>
              <a:t>od središča S do oglišča trikotnika</a:t>
            </a:r>
            <a:r>
              <a:rPr lang="sl-SI" sz="2000" b="1" dirty="0" smtClean="0">
                <a:solidFill>
                  <a:srgbClr val="00B050"/>
                </a:solidFill>
              </a:rPr>
              <a:t>.</a:t>
            </a:r>
          </a:p>
          <a:p>
            <a:endParaRPr lang="sl-SI" sz="2000" b="1" dirty="0"/>
          </a:p>
        </p:txBody>
      </p:sp>
    </p:spTree>
    <p:extLst>
      <p:ext uri="{BB962C8B-B14F-4D97-AF65-F5344CB8AC3E}">
        <p14:creationId xmlns:p14="http://schemas.microsoft.com/office/powerpoint/2010/main" val="348220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640543" y="981556"/>
            <a:ext cx="10928812" cy="5624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000" b="1" dirty="0" smtClean="0">
                <a:solidFill>
                  <a:schemeClr val="accent6">
                    <a:lumMod val="75000"/>
                  </a:schemeClr>
                </a:solidFill>
              </a:rPr>
              <a:t>Preiskovalna naloga 1: </a:t>
            </a:r>
            <a:r>
              <a:rPr lang="sl-SI" sz="2000" b="1" dirty="0" smtClean="0">
                <a:solidFill>
                  <a:srgbClr val="FF0000"/>
                </a:solidFill>
              </a:rPr>
              <a:t>REŠI na UL (Gradivo 2), FOTOGRAFIRAJ </a:t>
            </a:r>
            <a:r>
              <a:rPr lang="sl-SI" sz="2000" dirty="0" smtClean="0"/>
              <a:t>in </a:t>
            </a:r>
            <a:r>
              <a:rPr lang="sl-SI" sz="2000" b="1" dirty="0" smtClean="0">
                <a:solidFill>
                  <a:srgbClr val="FF0000"/>
                </a:solidFill>
              </a:rPr>
              <a:t>POŠLJI </a:t>
            </a:r>
            <a:r>
              <a:rPr lang="sl-SI" sz="2000" dirty="0" smtClean="0"/>
              <a:t>učiteljici</a:t>
            </a:r>
            <a:r>
              <a:rPr lang="sl-SI" sz="1600" dirty="0" smtClean="0"/>
              <a:t>.  UL nalepi v zvezek.</a:t>
            </a:r>
          </a:p>
          <a:p>
            <a:pPr marL="0" indent="0">
              <a:buNone/>
            </a:pPr>
            <a:endParaRPr lang="sl-SI" sz="1600" dirty="0" smtClean="0"/>
          </a:p>
          <a:p>
            <a:pPr marL="0" indent="0">
              <a:buNone/>
            </a:pPr>
            <a:r>
              <a:rPr lang="sl-SI" sz="2000" b="1" dirty="0" smtClean="0">
                <a:solidFill>
                  <a:srgbClr val="FF0000"/>
                </a:solidFill>
              </a:rPr>
              <a:t>1. del naloge – načrtovanje </a:t>
            </a:r>
            <a:r>
              <a:rPr lang="sl-SI" sz="1600" b="1" dirty="0" smtClean="0"/>
              <a:t>(za vsako sliko potrebuješ približno pol strani v zvezku, ne riši premajhno!)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000" b="1" dirty="0" smtClean="0"/>
              <a:t>Nariši </a:t>
            </a:r>
            <a:r>
              <a:rPr lang="sl-SI" sz="2000" dirty="0" smtClean="0"/>
              <a:t>OSTROKOTNI trikotnik in mu </a:t>
            </a:r>
            <a:r>
              <a:rPr lang="sl-SI" sz="2000" b="1" dirty="0" smtClean="0"/>
              <a:t>očrtaj </a:t>
            </a:r>
            <a:r>
              <a:rPr lang="sl-SI" sz="2000" dirty="0" smtClean="0"/>
              <a:t>krožnico. 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000" b="1" dirty="0" smtClean="0"/>
              <a:t>Nariši </a:t>
            </a:r>
            <a:r>
              <a:rPr lang="sl-SI" sz="2000" dirty="0" smtClean="0"/>
              <a:t>PRAVOKOTNI trikotnik in mu </a:t>
            </a:r>
            <a:r>
              <a:rPr lang="sl-SI" sz="2000" b="1" dirty="0" smtClean="0"/>
              <a:t>očrtaj </a:t>
            </a:r>
            <a:r>
              <a:rPr lang="sl-SI" sz="2000" dirty="0" smtClean="0"/>
              <a:t>krožnico. 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000" b="1" dirty="0" smtClean="0"/>
              <a:t>Nariši </a:t>
            </a:r>
            <a:r>
              <a:rPr lang="sl-SI" sz="2000" dirty="0" smtClean="0"/>
              <a:t>TOPOKOTNI trikotnik in mu </a:t>
            </a:r>
            <a:r>
              <a:rPr lang="sl-SI" sz="2000" b="1" dirty="0" smtClean="0"/>
              <a:t>očrtaj </a:t>
            </a:r>
            <a:r>
              <a:rPr lang="sl-SI" sz="2000" dirty="0" smtClean="0"/>
              <a:t>krožnico. </a:t>
            </a:r>
          </a:p>
          <a:p>
            <a:pPr marL="0" indent="0">
              <a:lnSpc>
                <a:spcPct val="100000"/>
              </a:lnSpc>
              <a:buNone/>
            </a:pPr>
            <a:endParaRPr lang="sl-SI" sz="1000" dirty="0" smtClean="0"/>
          </a:p>
          <a:p>
            <a:pPr marL="0" indent="0">
              <a:buNone/>
            </a:pPr>
            <a:r>
              <a:rPr lang="sl-SI" sz="2000" b="1" dirty="0" smtClean="0">
                <a:solidFill>
                  <a:srgbClr val="FF0000"/>
                </a:solidFill>
              </a:rPr>
              <a:t>2. del naloge – opazovanje in sklepanje</a:t>
            </a:r>
          </a:p>
          <a:p>
            <a:pPr marL="0" indent="0">
              <a:buNone/>
            </a:pPr>
            <a:r>
              <a:rPr lang="sl-SI" sz="2000" b="1" dirty="0" smtClean="0"/>
              <a:t>Opazuj</a:t>
            </a:r>
            <a:r>
              <a:rPr lang="sl-SI" sz="2000" dirty="0" smtClean="0"/>
              <a:t>, kako se glede na velikost notranjih kotov v trikotniku spreminja lega središča. Pomagaš si lahko tudi z i-učbenikom na </a:t>
            </a:r>
            <a:r>
              <a:rPr lang="sl-SI" sz="2000" dirty="0" smtClean="0">
                <a:hlinkClick r:id="rId2"/>
              </a:rPr>
              <a:t>tej povezavi</a:t>
            </a:r>
            <a:r>
              <a:rPr lang="sl-SI" sz="2000" dirty="0" smtClean="0"/>
              <a:t> </a:t>
            </a:r>
          </a:p>
          <a:p>
            <a:pPr marL="0" indent="0">
              <a:buNone/>
            </a:pPr>
            <a:endParaRPr lang="sl-SI" sz="1000" dirty="0" smtClean="0"/>
          </a:p>
          <a:p>
            <a:pPr marL="0" indent="0">
              <a:buNone/>
            </a:pPr>
            <a:r>
              <a:rPr lang="sl-SI" sz="2000" b="1" dirty="0" smtClean="0">
                <a:solidFill>
                  <a:srgbClr val="FF0000"/>
                </a:solidFill>
              </a:rPr>
              <a:t>3. </a:t>
            </a:r>
            <a:r>
              <a:rPr lang="sl-SI" sz="2000" b="1" dirty="0">
                <a:solidFill>
                  <a:srgbClr val="FF0000"/>
                </a:solidFill>
              </a:rPr>
              <a:t>del naloge – </a:t>
            </a:r>
            <a:r>
              <a:rPr lang="sl-SI" sz="2000" b="1" dirty="0" smtClean="0">
                <a:solidFill>
                  <a:srgbClr val="FF0000"/>
                </a:solidFill>
              </a:rPr>
              <a:t>zapis ugotovitev in preverjanje pravilnosti</a:t>
            </a:r>
          </a:p>
          <a:p>
            <a:pPr marL="0" indent="0">
              <a:buNone/>
            </a:pPr>
            <a:endParaRPr lang="sl-SI" sz="2000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sl-SI" sz="2000" b="1" dirty="0" smtClean="0"/>
              <a:t>Namig: </a:t>
            </a:r>
            <a:r>
              <a:rPr lang="sl-SI" sz="2000" dirty="0" smtClean="0"/>
              <a:t>pravilnost </a:t>
            </a:r>
            <a:r>
              <a:rPr lang="sl-SI" sz="2000" dirty="0"/>
              <a:t>ugotovitev lahko preveriš v </a:t>
            </a:r>
            <a:r>
              <a:rPr lang="sl-SI" sz="2000" dirty="0" err="1"/>
              <a:t>učb</a:t>
            </a:r>
            <a:r>
              <a:rPr lang="sl-SI" sz="2000" dirty="0"/>
              <a:t>. str. 238 – 2. rumeni </a:t>
            </a:r>
            <a:r>
              <a:rPr lang="sl-SI" sz="2000" dirty="0" smtClean="0"/>
              <a:t>okvirček, ali pa z i- </a:t>
            </a:r>
            <a:r>
              <a:rPr lang="sl-SI" sz="2000" dirty="0" err="1" smtClean="0"/>
              <a:t>učb</a:t>
            </a:r>
            <a:r>
              <a:rPr lang="sl-SI" sz="2000" dirty="0" smtClean="0"/>
              <a:t>. na </a:t>
            </a:r>
            <a:r>
              <a:rPr lang="sl-SI" sz="2000" dirty="0" smtClean="0">
                <a:hlinkClick r:id="rId3"/>
              </a:rPr>
              <a:t>tej povezavi</a:t>
            </a:r>
            <a:endParaRPr lang="sl-SI" sz="2000" dirty="0"/>
          </a:p>
          <a:p>
            <a:endParaRPr lang="sl-SI" sz="2000" dirty="0" smtClean="0"/>
          </a:p>
          <a:p>
            <a:pPr marL="0" indent="0">
              <a:buNone/>
            </a:pPr>
            <a:endParaRPr lang="sl-SI" sz="2000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5098" y="1762270"/>
            <a:ext cx="2384258" cy="1811627"/>
          </a:xfrm>
          <a:prstGeom prst="rect">
            <a:avLst/>
          </a:prstGeom>
        </p:spPr>
      </p:pic>
      <p:sp>
        <p:nvSpPr>
          <p:cNvPr id="11" name="Naslov 1"/>
          <p:cNvSpPr txBox="1">
            <a:spLocks/>
          </p:cNvSpPr>
          <p:nvPr/>
        </p:nvSpPr>
        <p:spPr>
          <a:xfrm>
            <a:off x="559377" y="298271"/>
            <a:ext cx="10824557" cy="5811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sl-SI" sz="3200" b="1" dirty="0" smtClean="0">
                <a:solidFill>
                  <a:srgbClr val="FF0000"/>
                </a:solidFill>
                <a:latin typeface="+mn-lt"/>
              </a:rPr>
              <a:t>TRIKOTNIKU OČRTANA KROŽNICA</a:t>
            </a:r>
            <a:endParaRPr lang="sl-SI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9185098" y="3445195"/>
            <a:ext cx="25813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800" dirty="0" smtClean="0">
                <a:hlinkClick r:id="rId5"/>
              </a:rPr>
              <a:t>Vir: https</a:t>
            </a:r>
            <a:r>
              <a:rPr lang="sl-SI" sz="800" dirty="0">
                <a:hlinkClick r:id="rId5"/>
              </a:rPr>
              <a:t>://si.openprof.com/wb/konstruiranje_zna%C4%8Dilnih_elementov_trikotnika#Trikotniku_o%C4%8Drtana_kro%C5%BEnica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328916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280</Words>
  <Application>Microsoft Office PowerPoint</Application>
  <PresentationFormat>Širokozaslonsko</PresentationFormat>
  <Paragraphs>30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Officeova tema</vt:lpstr>
      <vt:lpstr>TRIKOTNIKU  OČRTANA KROŽNICA   (Stičišče, str. 238)</vt:lpstr>
      <vt:lpstr>PowerPointova predstavitev</vt:lpstr>
      <vt:lpstr>Ponovitev: Rešuj v zvezek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NOTRANJI IN ZUNANJI KOTI TRIKOTNIKA</dc:title>
  <dc:creator>Windows User</dc:creator>
  <cp:lastModifiedBy>Windows User</cp:lastModifiedBy>
  <cp:revision>183</cp:revision>
  <dcterms:created xsi:type="dcterms:W3CDTF">2020-03-13T15:59:59Z</dcterms:created>
  <dcterms:modified xsi:type="dcterms:W3CDTF">2020-03-16T16:16:37Z</dcterms:modified>
</cp:coreProperties>
</file>