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67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3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369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3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88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46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90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79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35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5862-65A8-4C5E-A3E7-E9C8D57FF5EE}" type="datetimeFigureOut">
              <a:rPr lang="sl-SI" smtClean="0"/>
              <a:t>18. 03. 2020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cbeniki.sio.si/mat9/896/index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mat9/896/index5.html" TargetMode="External"/><Relationship Id="rId2" Type="http://schemas.openxmlformats.org/officeDocument/2006/relationships/hyperlink" Target="https://eucbeniki.sio.si/mat9/896/index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ucbeniki.sio.si/mat9/896/index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874" y="563903"/>
            <a:ext cx="7365521" cy="129977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OBDELAVA PODATKOV </a:t>
            </a:r>
            <a:br>
              <a:rPr lang="sl-SI" sz="6000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2. del</a:t>
            </a:r>
            <a:endParaRPr lang="sl-SI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70" y="1975820"/>
            <a:ext cx="6087328" cy="405821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111046" y="6324032"/>
            <a:ext cx="10726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" dirty="0" smtClean="0"/>
              <a:t>Vir. https://www.google.com/imgres?imgurl=https%3A%2F%2F254066-790876-3-raikfcquaxqncofqfm.stackpathdns.com%2Fwp-content%2Fuploads%2F2017%2F06%2Fosebni-podatki-bolnisnica.jpg&amp;imgrefurl=https%3A%2F%2Fwww.zdravje.si%2Foskrba-v-bolnisnici-izdani-osebni-podatki&amp;tbnid=yRGXYvv0zr9qOM&amp;vet=12ahUKEwjF9_2o55zoAhWbkKQKHV-WCnAQMygCegUIARDlAQ..i&amp;docid=VreTXsJsuz69uM&amp;w=1200&amp;h=800&amp;q=podatki&amp;ved=2ahUKEwjF9_2o55zoAhWbkKQKHV-WCnAQMygCegUIARDlAQ</a:t>
            </a:r>
            <a:endParaRPr lang="sl-SI" sz="600" dirty="0"/>
          </a:p>
        </p:txBody>
      </p:sp>
    </p:spTree>
    <p:extLst>
      <p:ext uri="{BB962C8B-B14F-4D97-AF65-F5344CB8AC3E}">
        <p14:creationId xmlns:p14="http://schemas.microsoft.com/office/powerpoint/2010/main" val="3769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72728" y="483092"/>
                <a:ext cx="11088329" cy="559324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sl-SI" sz="4000" b="1" dirty="0">
                    <a:solidFill>
                      <a:srgbClr val="FF0000"/>
                    </a:solidFill>
                  </a:rPr>
                  <a:t>4</a:t>
                </a:r>
                <a:r>
                  <a:rPr lang="sl-SI" sz="4000" b="1" dirty="0" smtClean="0">
                    <a:solidFill>
                      <a:srgbClr val="FF0000"/>
                    </a:solidFill>
                  </a:rPr>
                  <a:t>. MODUS in lastnosti</a:t>
                </a:r>
              </a:p>
              <a:p>
                <a:pPr marL="0" indent="0" algn="ctr">
                  <a:buNone/>
                </a:pPr>
                <a:endParaRPr lang="sl-SI" b="1" dirty="0" smtClean="0">
                  <a:solidFill>
                    <a:srgbClr val="FF0000"/>
                  </a:solidFill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MODUS ali GOSTIŠČNICA </a:t>
                </a:r>
                <a:r>
                  <a:rPr lang="sl-SI" altLang="sl-SI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je  </a:t>
                </a:r>
                <a:r>
                  <a:rPr lang="sl-SI" altLang="sl-SI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podatek, ki se v množici podatkov pojavi </a:t>
                </a:r>
                <a:r>
                  <a:rPr lang="sl-SI" altLang="sl-SI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največkrat (ima največjo frekvenco). Oznaka: </a:t>
                </a:r>
                <a:r>
                  <a:rPr lang="sl-SI" altLang="sl-SI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Mo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8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4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4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Primeri: </a:t>
                </a:r>
                <a:endParaRPr lang="sl-SI" altLang="sl-SI" sz="20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 lvl="0" indent="-4572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AutoNum type="alphaLcParenR"/>
                </a:pPr>
                <a:r>
                  <a:rPr lang="sl-SI" altLang="sl-SI" sz="20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Določi modus dolžine svinčnikov</a:t>
                </a:r>
                <a:r>
                  <a:rPr lang="sl-SI" altLang="sl-SI" sz="24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15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12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12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16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,10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12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14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17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15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12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13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sl-SI" altLang="sl-SI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Podatke uredimo po velikosti</a:t>
                </a:r>
                <a:r>
                  <a:rPr lang="sl-SI" altLang="sl-SI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da so bolj pregledni: </a:t>
                </a:r>
              </a:p>
              <a:p>
                <a:pPr marL="457200" lvl="1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𝒄𝒎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𝒄𝒎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𝒄𝒎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𝒄𝒎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13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14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,¸15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15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16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17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sl-SI" altLang="sl-SI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Ker se podatek </a:t>
                </a:r>
                <a14:m>
                  <m:oMath xmlns:m="http://schemas.openxmlformats.org/officeDocument/2006/math">
                    <m:r>
                      <a:rPr lang="sl-SI" altLang="sl-SI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12 </m:t>
                    </m:r>
                    <m:r>
                      <a:rPr lang="sl-SI" altLang="sl-SI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sl-SI" altLang="sl-SI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sl-SI" altLang="sl-SI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pojavlja največkrat </a:t>
                </a:r>
                <a:r>
                  <a:rPr lang="sl-SI" altLang="sl-SI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(frekvenca je 7), je modus dolžin svinčnikov: </a:t>
                </a:r>
                <a14:m>
                  <m:oMath xmlns:m="http://schemas.openxmlformats.org/officeDocument/2006/math"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𝑴𝒐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𝒄𝒎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sl-SI" altLang="sl-SI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Dolžino smo dobili z merjenjem, zato je to </a:t>
                </a:r>
                <a:r>
                  <a:rPr lang="sl-SI" altLang="sl-SI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ŠTEVILSKI PODATEK</a:t>
                </a:r>
                <a:r>
                  <a:rPr lang="sl-SI" altLang="sl-SI" sz="2000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1400" dirty="0"/>
              </a:p>
              <a:p>
                <a:pPr marL="0" indent="0">
                  <a:buNone/>
                </a:pPr>
                <a:endParaRPr lang="sl-SI" b="1" dirty="0" smtClean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72728" y="483092"/>
                <a:ext cx="11088329" cy="5593243"/>
              </a:xfrm>
              <a:blipFill>
                <a:blip r:embed="rId2"/>
                <a:stretch>
                  <a:fillRect l="-990" t="-337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94850" y="325776"/>
                <a:ext cx="11088329" cy="5593243"/>
              </a:xfrm>
            </p:spPr>
            <p:txBody>
              <a:bodyPr>
                <a:normAutofit lnSpcReduction="10000"/>
              </a:bodyPr>
              <a:lstStyle/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4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b) 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Podatke uredimo po velikosti</a:t>
                </a:r>
                <a:r>
                  <a:rPr lang="sl-SI" altLang="sl-SI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da so bolj pregledni: </a:t>
                </a:r>
                <a14:m>
                  <m:oMath xmlns:m="http://schemas.openxmlformats.org/officeDocument/2006/math"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1,1, 2,2,2,2,2,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sl-SI" altLang="sl-SI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sl-SI" altLang="sl-SI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4,4, 5,5,5</m:t>
                    </m:r>
                  </m:oMath>
                </a14:m>
                <a:endParaRPr lang="sl-SI" altLang="sl-SI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l-SI" altLang="sl-SI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Ker se podatek 3 pojavlja največkrat (frekvenca je 7), je modus ocen ocena 3: </a:t>
                </a:r>
                <a:r>
                  <a:rPr lang="sl-SI" altLang="sl-SI" sz="2000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 = 3 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Razmisli, ali je ocena v redovalnici številski ali opisni podatek? 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l-SI" altLang="sl-SI" sz="2000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OPISNI PODATEK (saj je ne dobimo z merjenjem ali štetjem). </a:t>
                </a:r>
                <a:endParaRPr lang="sl-SI" altLang="sl-SI" sz="2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1400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1400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1400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200" b="1" dirty="0" smtClean="0"/>
                  <a:t>c</a:t>
                </a:r>
                <a:r>
                  <a:rPr lang="sl-SI" altLang="sl-SI" sz="2200" b="1" dirty="0"/>
                  <a:t>) </a:t>
                </a:r>
                <a:r>
                  <a:rPr lang="sl-SI" altLang="sl-SI" sz="2000" b="1" dirty="0"/>
                  <a:t>Reši uvodno nalogo v i-učbeniku na </a:t>
                </a:r>
                <a:r>
                  <a:rPr lang="sl-SI" altLang="sl-SI" sz="2000" b="1" dirty="0">
                    <a:hlinkClick r:id="rId2"/>
                  </a:rPr>
                  <a:t>povezavi</a:t>
                </a:r>
                <a:r>
                  <a:rPr lang="sl-SI" altLang="sl-SI" sz="2000" b="1" dirty="0"/>
                  <a:t>. (štetje avtomobilov posamezne barve)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b="1" dirty="0"/>
                  <a:t>Odgovori: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/>
                  <a:t>S koliko različnih barvami so pobarvani avtomobili</a:t>
                </a:r>
                <a:r>
                  <a:rPr lang="sl-SI" altLang="sl-SI" sz="2000" dirty="0" smtClean="0"/>
                  <a:t>? </a:t>
                </a:r>
                <a:endParaRPr lang="sl-SI" altLang="sl-SI" sz="2000" dirty="0"/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/>
                  <a:t>Koliko avtomobilov je naštela Lara?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/>
                  <a:t>Katera barva avtomobila se pojavi najpogosteje?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/>
                  <a:t>Avtomobili katere barve so MODUS vseh</a:t>
                </a:r>
                <a:r>
                  <a:rPr lang="sl-SI" altLang="sl-SI" sz="2000" dirty="0" smtClean="0"/>
                  <a:t>? </a:t>
                </a:r>
                <a:r>
                  <a:rPr lang="sl-SI" altLang="sl-SI" sz="2000" b="1" dirty="0" smtClean="0">
                    <a:solidFill>
                      <a:srgbClr val="0070C0"/>
                    </a:solidFill>
                  </a:rPr>
                  <a:t>Mo = SREBRNA BARVA  </a:t>
                </a:r>
                <a:endParaRPr lang="sl-SI" altLang="sl-SI" sz="2000" b="1" dirty="0">
                  <a:solidFill>
                    <a:srgbClr val="0070C0"/>
                  </a:solidFill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dirty="0" smtClean="0">
                    <a:solidFill>
                      <a:srgbClr val="00B050"/>
                    </a:solidFill>
                  </a:rPr>
                  <a:t>    Tudi </a:t>
                </a:r>
                <a:r>
                  <a:rPr lang="sl-SI" altLang="sl-SI" sz="2000" dirty="0">
                    <a:solidFill>
                      <a:srgbClr val="00B050"/>
                    </a:solidFill>
                  </a:rPr>
                  <a:t>BARVA avtomobila je </a:t>
                </a:r>
                <a:r>
                  <a:rPr lang="sl-SI" altLang="sl-SI" sz="2000" b="1" dirty="0" smtClean="0">
                    <a:solidFill>
                      <a:srgbClr val="00B050"/>
                    </a:solidFill>
                  </a:rPr>
                  <a:t>opisni </a:t>
                </a:r>
                <a:r>
                  <a:rPr lang="sl-SI" altLang="sl-SI" sz="2000" dirty="0" smtClean="0">
                    <a:solidFill>
                      <a:srgbClr val="00B050"/>
                    </a:solidFill>
                  </a:rPr>
                  <a:t>podatek</a:t>
                </a:r>
                <a:r>
                  <a:rPr lang="sl-SI" altLang="sl-SI" sz="2000" dirty="0">
                    <a:solidFill>
                      <a:srgbClr val="00B05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sl-SI" b="1" dirty="0" smtClean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4850" y="325776"/>
                <a:ext cx="11088329" cy="5593243"/>
              </a:xfrm>
              <a:blipFill>
                <a:blip r:embed="rId3"/>
                <a:stretch>
                  <a:fillRect l="-880" t="-152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/>
          <a:srcRect l="17823" t="67833" r="51102" b="27512"/>
          <a:stretch/>
        </p:blipFill>
        <p:spPr>
          <a:xfrm>
            <a:off x="975852" y="325776"/>
            <a:ext cx="7634480" cy="61943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36837" y="5882586"/>
            <a:ext cx="791251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SKLEP: MODUS določamo številskim in opisnim podatkom.</a:t>
            </a:r>
          </a:p>
        </p:txBody>
      </p:sp>
    </p:spTree>
    <p:extLst>
      <p:ext uri="{BB962C8B-B14F-4D97-AF65-F5344CB8AC3E}">
        <p14:creationId xmlns:p14="http://schemas.microsoft.com/office/powerpoint/2010/main" val="12158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62896" y="1005116"/>
            <a:ext cx="11088329" cy="559324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d) Določi modus podatkom :  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, 2, </a:t>
            </a:r>
            <a:r>
              <a:rPr lang="sl-SI" altLang="sl-SI" sz="2000" b="1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3, 3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, 6, </a:t>
            </a:r>
            <a:r>
              <a:rPr lang="sl-SI" altLang="sl-SI" sz="20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8, 8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, 9</a:t>
            </a:r>
            <a:endParaRPr lang="sl-SI" altLang="sl-SI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</a:t>
            </a:r>
            <a:endParaRPr lang="sl-SI" altLang="sl-SI" sz="20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		           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modus    </a:t>
            </a:r>
            <a:r>
              <a:rPr lang="sl-SI" altLang="sl-SI" sz="2000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modus</a:t>
            </a:r>
            <a:endParaRPr lang="sl-SI" altLang="sl-SI" sz="20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Modusa sta </a:t>
            </a:r>
            <a:r>
              <a:rPr lang="sl-SI" altLang="sl-SI" sz="2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DVA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sl-SI" altLang="sl-SI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Mo</a:t>
            </a:r>
            <a:r>
              <a:rPr lang="sl-SI" altLang="sl-SI" sz="2000" baseline="-25000" dirty="0" smtClean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sl-SI" altLang="sl-SI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= 3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000" dirty="0" smtClean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Mo</a:t>
            </a:r>
            <a:r>
              <a:rPr lang="sl-SI" altLang="sl-SI" sz="2000" baseline="-25000" dirty="0" smtClean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sl-SI" altLang="sl-SI" sz="2000" dirty="0" smtClean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= 8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dirty="0" smtClean="0">
              <a:solidFill>
                <a:srgbClr val="00B05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e) </a:t>
            </a:r>
            <a:r>
              <a:rPr lang="sl-SI" altLang="sl-SI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Določi modus podatkom :  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, 2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3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6, 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8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9.    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</a:t>
            </a:r>
            <a:endParaRPr lang="sl-SI" altLang="sl-SI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endParaRPr lang="sl-SI" altLang="sl-SI" sz="2000" dirty="0" smtClean="0">
              <a:cs typeface="Calibri" panose="020F050202020403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65335" y="2481221"/>
            <a:ext cx="10985890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>
                <a:solidFill>
                  <a:srgbClr val="FF0000"/>
                </a:solidFill>
              </a:rPr>
              <a:t>SKLEP: </a:t>
            </a:r>
            <a:r>
              <a:rPr lang="sl-SI" altLang="sl-SI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Množica </a:t>
            </a:r>
            <a:r>
              <a:rPr lang="sl-SI" altLang="sl-SI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podatkov, ki ima več podatkov z enako frekvenco, ima lahko 2 ali več modusov</a:t>
            </a:r>
            <a:endParaRPr lang="sl-SI" altLang="sl-SI" sz="2000" dirty="0">
              <a:solidFill>
                <a:srgbClr val="FF0000"/>
              </a:solidFill>
            </a:endParaRPr>
          </a:p>
        </p:txBody>
      </p:sp>
      <p:sp>
        <p:nvSpPr>
          <p:cNvPr id="5" name="Desni zaviti oklepaj 4"/>
          <p:cNvSpPr/>
          <p:nvPr/>
        </p:nvSpPr>
        <p:spPr>
          <a:xfrm rot="5400000">
            <a:off x="4246968" y="1311110"/>
            <a:ext cx="350423" cy="379156"/>
          </a:xfrm>
          <a:prstGeom prst="rightBrace">
            <a:avLst>
              <a:gd name="adj1" fmla="val 28595"/>
              <a:gd name="adj2" fmla="val 440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47300"/>
            <a:ext cx="21242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Desni zaviti oklepaj 8"/>
          <p:cNvSpPr/>
          <p:nvPr/>
        </p:nvSpPr>
        <p:spPr>
          <a:xfrm rot="5400000">
            <a:off x="5019107" y="1311110"/>
            <a:ext cx="350423" cy="379156"/>
          </a:xfrm>
          <a:prstGeom prst="rightBrace">
            <a:avLst>
              <a:gd name="adj1" fmla="val 28595"/>
              <a:gd name="adj2" fmla="val 440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755053" y="4539790"/>
            <a:ext cx="5352007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dirty="0" smtClean="0">
                <a:solidFill>
                  <a:srgbClr val="FF0000"/>
                </a:solidFill>
              </a:rPr>
              <a:t>SKLEP: </a:t>
            </a:r>
            <a:r>
              <a:rPr lang="sl-SI" altLang="sl-SI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altLang="sl-SI" sz="20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Vsi podatki so </a:t>
            </a:r>
            <a:r>
              <a:rPr lang="sl-SI" altLang="sl-SI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različni, </a:t>
            </a:r>
            <a:r>
              <a:rPr lang="sl-SI" altLang="sl-SI" sz="20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MODUSA NI.</a:t>
            </a:r>
          </a:p>
        </p:txBody>
      </p:sp>
    </p:spTree>
    <p:extLst>
      <p:ext uri="{BB962C8B-B14F-4D97-AF65-F5344CB8AC3E}">
        <p14:creationId xmlns:p14="http://schemas.microsoft.com/office/powerpoint/2010/main" val="1049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20212" y="656456"/>
            <a:ext cx="11088329" cy="60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solidFill>
                  <a:srgbClr val="FF0000"/>
                </a:solidFill>
              </a:rPr>
              <a:t>UTRJEVANJE: </a:t>
            </a:r>
            <a:r>
              <a:rPr lang="sl-SI" sz="2400" b="1" dirty="0" smtClean="0"/>
              <a:t>PREBERI in REŠI na spletu ZGLEDE na </a:t>
            </a:r>
            <a:r>
              <a:rPr lang="sl-SI" sz="2400" b="1" dirty="0" smtClean="0">
                <a:hlinkClick r:id="rId2"/>
              </a:rPr>
              <a:t>povezavi</a:t>
            </a:r>
            <a:endParaRPr lang="sl-SI" sz="2400" b="1" dirty="0" smtClean="0"/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4000" b="1" dirty="0" smtClean="0">
                <a:solidFill>
                  <a:srgbClr val="FF0000"/>
                </a:solidFill>
              </a:rPr>
              <a:t>DOMAČA NALOGA: </a:t>
            </a:r>
          </a:p>
          <a:p>
            <a:pPr marL="457200" indent="-457200">
              <a:buAutoNum type="arabicPeriod"/>
            </a:pPr>
            <a:r>
              <a:rPr lang="sl-SI" sz="2400" b="1" dirty="0" smtClean="0"/>
              <a:t>Na spletu reši naloge iz i-učbenika: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sl-SI" sz="2400" dirty="0" smtClean="0"/>
              <a:t>Naloga </a:t>
            </a:r>
            <a:r>
              <a:rPr lang="sl-SI" sz="2400" dirty="0" smtClean="0">
                <a:hlinkClick r:id="rId3"/>
              </a:rPr>
              <a:t>1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	Nalogi </a:t>
            </a:r>
            <a:r>
              <a:rPr lang="sl-SI" sz="2400" dirty="0" smtClean="0">
                <a:hlinkClick r:id="rId4"/>
              </a:rPr>
              <a:t>8ab, 9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b="1" dirty="0" smtClean="0"/>
              <a:t>2.</a:t>
            </a:r>
            <a:r>
              <a:rPr lang="sl-SI" sz="2400" dirty="0" smtClean="0"/>
              <a:t> </a:t>
            </a:r>
            <a:r>
              <a:rPr lang="sl-SI" sz="2400" b="1" dirty="0" smtClean="0"/>
              <a:t>V zvezek reši nalogo: Stičišče 9/</a:t>
            </a:r>
            <a:r>
              <a:rPr lang="sl-SI" sz="2400" dirty="0" smtClean="0"/>
              <a:t> </a:t>
            </a:r>
            <a:r>
              <a:rPr lang="sl-SI" sz="2400" b="1" dirty="0" smtClean="0"/>
              <a:t>str. 274: </a:t>
            </a:r>
            <a:r>
              <a:rPr lang="sl-SI" sz="2400" dirty="0" smtClean="0"/>
              <a:t>naloga </a:t>
            </a:r>
            <a:r>
              <a:rPr lang="sl-SI" sz="2400" dirty="0" smtClean="0"/>
              <a:t>20 </a:t>
            </a:r>
            <a:r>
              <a:rPr lang="sl-SI" sz="2400" b="1" dirty="0" smtClean="0">
                <a:solidFill>
                  <a:srgbClr val="FF0000"/>
                </a:solidFill>
              </a:rPr>
              <a:t>(POŠLJI)</a:t>
            </a:r>
            <a:endParaRPr lang="sl-SI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sl-SI" sz="2400" dirty="0" smtClean="0"/>
              <a:t>	       </a:t>
            </a:r>
            <a:endParaRPr lang="sl-SI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l-SI" sz="1800" b="1" dirty="0" smtClean="0"/>
          </a:p>
          <a:p>
            <a:pPr marL="342900" indent="-342900">
              <a:buAutoNum type="arabicPeriod"/>
            </a:pPr>
            <a:endParaRPr lang="sl-SI" sz="1800" b="1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715" y="3496911"/>
            <a:ext cx="65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156</Words>
  <Application>Microsoft Office PowerPoint</Application>
  <PresentationFormat>Širokozaslonsko</PresentationFormat>
  <Paragraphs>66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Officeova tema</vt:lpstr>
      <vt:lpstr>OBDELAVA PODATKOV  2. del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OBDELAVA PODATKOV</dc:title>
  <dc:creator>Windows User</dc:creator>
  <cp:lastModifiedBy>Windows User</cp:lastModifiedBy>
  <cp:revision>125</cp:revision>
  <dcterms:created xsi:type="dcterms:W3CDTF">2020-03-15T15:07:20Z</dcterms:created>
  <dcterms:modified xsi:type="dcterms:W3CDTF">2020-03-18T18:47:06Z</dcterms:modified>
</cp:coreProperties>
</file>