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4" r:id="rId3"/>
    <p:sldId id="276" r:id="rId4"/>
    <p:sldId id="273" r:id="rId5"/>
    <p:sldId id="264" r:id="rId6"/>
    <p:sldId id="275" r:id="rId7"/>
    <p:sldId id="265" r:id="rId8"/>
    <p:sldId id="267" r:id="rId9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30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6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257E-E6F5-4C65-B9FF-C10E93D26904}" type="datetimeFigureOut">
              <a:rPr lang="sl-SI" smtClean="0"/>
              <a:t>16. 03. 2020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42754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257E-E6F5-4C65-B9FF-C10E93D26904}" type="datetimeFigureOut">
              <a:rPr lang="sl-SI" smtClean="0"/>
              <a:t>16. 03. 2020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9364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257E-E6F5-4C65-B9FF-C10E93D26904}" type="datetimeFigureOut">
              <a:rPr lang="sl-SI" smtClean="0"/>
              <a:t>16. 03. 2020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90949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257E-E6F5-4C65-B9FF-C10E93D26904}" type="datetimeFigureOut">
              <a:rPr lang="sl-SI" smtClean="0"/>
              <a:t>16. 03. 2020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04355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257E-E6F5-4C65-B9FF-C10E93D26904}" type="datetimeFigureOut">
              <a:rPr lang="sl-SI" smtClean="0"/>
              <a:t>16. 03. 2020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52613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257E-E6F5-4C65-B9FF-C10E93D26904}" type="datetimeFigureOut">
              <a:rPr lang="sl-SI" smtClean="0"/>
              <a:t>16. 03. 2020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96251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257E-E6F5-4C65-B9FF-C10E93D26904}" type="datetimeFigureOut">
              <a:rPr lang="sl-SI" smtClean="0"/>
              <a:t>16. 03. 2020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47276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257E-E6F5-4C65-B9FF-C10E93D26904}" type="datetimeFigureOut">
              <a:rPr lang="sl-SI" smtClean="0"/>
              <a:t>16. 03. 2020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31811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257E-E6F5-4C65-B9FF-C10E93D26904}" type="datetimeFigureOut">
              <a:rPr lang="sl-SI" smtClean="0"/>
              <a:t>16. 03. 2020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09302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257E-E6F5-4C65-B9FF-C10E93D26904}" type="datetimeFigureOut">
              <a:rPr lang="sl-SI" smtClean="0"/>
              <a:t>16. 03. 2020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34394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257E-E6F5-4C65-B9FF-C10E93D26904}" type="datetimeFigureOut">
              <a:rPr lang="sl-SI" smtClean="0"/>
              <a:t>16. 03. 2020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03821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F257E-E6F5-4C65-B9FF-C10E93D26904}" type="datetimeFigureOut">
              <a:rPr lang="sl-SI" smtClean="0"/>
              <a:t>16. 03. 2020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78376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ucbeniki.sio.si/matematika7/688/index4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2.arnes.si/~vzagar/trik.1.4/trik1104.ht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si.openprof.com/wb/trikotnik?ch=132#Zunanji_kot_trikotnik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si.openprof.com/wb/trikotnik?ch=132#Zunanji_kot_trikotnika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i.openprof.com/wb/trikotnik?ch=132#Zunanji_kot_trikotnika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si.openprof.com/wb/trikotnik?ch=132#Zunanji_kot_trikotnika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eucbeniki.sio.si/matematika7/688/index4.html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b="1" dirty="0" smtClean="0">
                <a:solidFill>
                  <a:srgbClr val="FF0000"/>
                </a:solidFill>
                <a:latin typeface="+mn-lt"/>
              </a:rPr>
              <a:t>POVEZAVA MED NOTRANJIMI IN ZUNANJIMI KOTI TRIKOTNIKA (Stičišče str. 231, </a:t>
            </a:r>
            <a:r>
              <a:rPr lang="sl-SI" b="1" dirty="0" smtClean="0">
                <a:solidFill>
                  <a:srgbClr val="FF0000"/>
                </a:solidFill>
                <a:latin typeface="+mn-lt"/>
                <a:hlinkClick r:id="rId2"/>
              </a:rPr>
              <a:t>i-</a:t>
            </a:r>
            <a:r>
              <a:rPr lang="sl-SI" b="1" dirty="0" err="1" smtClean="0">
                <a:solidFill>
                  <a:srgbClr val="FF0000"/>
                </a:solidFill>
                <a:latin typeface="+mn-lt"/>
                <a:hlinkClick r:id="rId2"/>
              </a:rPr>
              <a:t>učb</a:t>
            </a:r>
            <a:r>
              <a:rPr lang="sl-SI" b="1" dirty="0" smtClean="0">
                <a:solidFill>
                  <a:srgbClr val="FF0000"/>
                </a:solidFill>
                <a:latin typeface="+mn-lt"/>
              </a:rPr>
              <a:t>)</a:t>
            </a:r>
            <a:endParaRPr lang="sl-SI" b="1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4" name="Označba mesta vsebine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901142" y="1859969"/>
            <a:ext cx="4987636" cy="3907637"/>
          </a:xfrm>
          <a:prstGeom prst="rect">
            <a:avLst/>
          </a:prstGeom>
        </p:spPr>
      </p:pic>
      <p:sp>
        <p:nvSpPr>
          <p:cNvPr id="5" name="PoljeZBesedilom 4"/>
          <p:cNvSpPr txBox="1"/>
          <p:nvPr/>
        </p:nvSpPr>
        <p:spPr>
          <a:xfrm>
            <a:off x="3433314" y="5829165"/>
            <a:ext cx="251891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800" dirty="0" smtClean="0">
                <a:hlinkClick r:id="rId4"/>
              </a:rPr>
              <a:t>Vir: http</a:t>
            </a:r>
            <a:r>
              <a:rPr lang="sl-SI" sz="800" dirty="0">
                <a:hlinkClick r:id="rId4"/>
              </a:rPr>
              <a:t>://www2.arnes.si/~vzagar/trik.1.4/trik1104.htm</a:t>
            </a:r>
            <a:endParaRPr lang="sl-SI" sz="800" dirty="0"/>
          </a:p>
        </p:txBody>
      </p:sp>
    </p:spTree>
    <p:extLst>
      <p:ext uri="{BB962C8B-B14F-4D97-AF65-F5344CB8AC3E}">
        <p14:creationId xmlns:p14="http://schemas.microsoft.com/office/powerpoint/2010/main" val="219447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značba mesta vsebine 3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97" y="2490462"/>
            <a:ext cx="5607688" cy="2837995"/>
          </a:xfrm>
        </p:spPr>
      </p:pic>
      <p:sp>
        <p:nvSpPr>
          <p:cNvPr id="10" name="PoljeZBesedilom 9"/>
          <p:cNvSpPr txBox="1"/>
          <p:nvPr/>
        </p:nvSpPr>
        <p:spPr>
          <a:xfrm>
            <a:off x="767884" y="1788214"/>
            <a:ext cx="1347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b="1" dirty="0" smtClean="0"/>
              <a:t>Preriši sliko!</a:t>
            </a:r>
            <a:endParaRPr lang="sl-SI" b="1" dirty="0"/>
          </a:p>
        </p:txBody>
      </p:sp>
      <p:sp>
        <p:nvSpPr>
          <p:cNvPr id="12" name="Pravokotnik 11"/>
          <p:cNvSpPr/>
          <p:nvPr/>
        </p:nvSpPr>
        <p:spPr>
          <a:xfrm>
            <a:off x="767884" y="1023699"/>
            <a:ext cx="10707334" cy="589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sl-SI" sz="2400" b="1" dirty="0" smtClean="0"/>
              <a:t>Če </a:t>
            </a:r>
            <a:r>
              <a:rPr lang="sl-SI" sz="2400" b="1" dirty="0"/>
              <a:t>imata notranji in zunanji kot </a:t>
            </a:r>
            <a:r>
              <a:rPr lang="sl-SI" sz="2400" b="1" dirty="0">
                <a:solidFill>
                  <a:srgbClr val="FF0000"/>
                </a:solidFill>
              </a:rPr>
              <a:t>VRH V ISTEM OGLIŠČU, </a:t>
            </a:r>
            <a:r>
              <a:rPr lang="sl-SI" sz="2400" b="1" dirty="0"/>
              <a:t>pravimo, da sta </a:t>
            </a:r>
            <a:r>
              <a:rPr lang="sl-SI" sz="2400" b="1" dirty="0">
                <a:solidFill>
                  <a:srgbClr val="FF0000"/>
                </a:solidFill>
              </a:rPr>
              <a:t>PRILEŽNA</a:t>
            </a:r>
            <a:r>
              <a:rPr lang="sl-SI" sz="2400" b="1" dirty="0" smtClean="0">
                <a:solidFill>
                  <a:srgbClr val="FF0000"/>
                </a:solidFill>
              </a:rPr>
              <a:t>. </a:t>
            </a:r>
          </a:p>
        </p:txBody>
      </p:sp>
      <p:sp>
        <p:nvSpPr>
          <p:cNvPr id="11" name="Naslov 1"/>
          <p:cNvSpPr txBox="1">
            <a:spLocks/>
          </p:cNvSpPr>
          <p:nvPr/>
        </p:nvSpPr>
        <p:spPr>
          <a:xfrm>
            <a:off x="559377" y="298271"/>
            <a:ext cx="10824557" cy="5811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sl-SI" sz="3200" b="1" dirty="0" smtClean="0">
                <a:solidFill>
                  <a:srgbClr val="FF0000"/>
                </a:solidFill>
                <a:latin typeface="+mn-lt"/>
              </a:rPr>
              <a:t>1. VSOTA NOTRANJIH IN ZUNANJIH KOTOV OB ISTEM OGLIŠČU</a:t>
            </a:r>
            <a:endParaRPr lang="sl-SI" sz="3200" b="1" dirty="0">
              <a:solidFill>
                <a:srgbClr val="FF00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Pravokotnik 1"/>
              <p:cNvSpPr/>
              <p:nvPr/>
            </p:nvSpPr>
            <p:spPr>
              <a:xfrm>
                <a:off x="5728245" y="2157546"/>
                <a:ext cx="4686989" cy="23083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sl-SI" sz="2400" b="1" dirty="0" smtClean="0"/>
                  <a:t>Pari </a:t>
                </a:r>
                <a:r>
                  <a:rPr lang="sl-SI" sz="2400" b="1" dirty="0"/>
                  <a:t>priležnih kotov v trikotniku so: </a:t>
                </a:r>
                <a:endParaRPr lang="sl-SI" sz="2400" b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sl-SI" sz="2400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sl-SI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  <m:r>
                      <a:rPr lang="sl-SI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sl-SI" sz="2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l-SI" sz="2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𝜶</m:t>
                        </m:r>
                      </m:e>
                      <m:sup>
                        <m:r>
                          <a:rPr lang="sl-SI" sz="2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sl-SI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sl-SI" sz="2400" b="1" dirty="0"/>
                  <a:t> </a:t>
                </a:r>
                <a:endParaRPr lang="sl-SI" sz="2400" b="1" dirty="0" smtClean="0"/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sl-SI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l-SI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𝜷</m:t>
                          </m:r>
                          <m:r>
                            <a:rPr lang="sl-SI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lang="sl-SI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l-SI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𝜷</m:t>
                              </m:r>
                            </m:e>
                            <m:sup>
                              <m:r>
                                <a:rPr lang="sl-SI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sl-SI" sz="2400" b="1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sl-SI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sl-SI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𝜸</m:t>
                    </m:r>
                    <m:r>
                      <a:rPr lang="sl-SI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sl-SI" sz="2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l-SI" sz="2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𝜸</m:t>
                        </m:r>
                      </m:e>
                      <m:sup>
                        <m:r>
                          <a:rPr lang="sl-SI" sz="2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sl-SI" sz="2400" b="1" dirty="0"/>
                  <a:t>)</a:t>
                </a:r>
                <a:endParaRPr lang="sl-SI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Pravokotni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8245" y="2157546"/>
                <a:ext cx="4686989" cy="2308324"/>
              </a:xfrm>
              <a:prstGeom prst="rect">
                <a:avLst/>
              </a:prstGeom>
              <a:blipFill>
                <a:blip r:embed="rId3"/>
                <a:stretch>
                  <a:fillRect l="-2081" r="-910" b="-2639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Pravokotnik 2"/>
          <p:cNvSpPr/>
          <p:nvPr/>
        </p:nvSpPr>
        <p:spPr>
          <a:xfrm>
            <a:off x="1124308" y="5227933"/>
            <a:ext cx="341318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800" dirty="0" smtClean="0">
                <a:hlinkClick r:id="rId4"/>
              </a:rPr>
              <a:t>Vir: https</a:t>
            </a:r>
            <a:r>
              <a:rPr lang="sl-SI" sz="800" dirty="0">
                <a:hlinkClick r:id="rId4"/>
              </a:rPr>
              <a:t>://si.openprof.com/wb/trikotnik?ch=132#Zunanji_kot_trikotnika</a:t>
            </a:r>
            <a:endParaRPr lang="sl-SI" sz="800" dirty="0"/>
          </a:p>
        </p:txBody>
      </p:sp>
    </p:spTree>
    <p:extLst>
      <p:ext uri="{BB962C8B-B14F-4D97-AF65-F5344CB8AC3E}">
        <p14:creationId xmlns:p14="http://schemas.microsoft.com/office/powerpoint/2010/main" val="314777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značba mesta vsebine 3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870" y="1508179"/>
            <a:ext cx="5529411" cy="2795770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PoljeZBesedilom 5"/>
              <p:cNvSpPr txBox="1"/>
              <p:nvPr/>
            </p:nvSpPr>
            <p:spPr>
              <a:xfrm>
                <a:off x="7044056" y="1860319"/>
                <a:ext cx="2827325" cy="25853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24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  <m:r>
                        <a:rPr lang="sl-SI" sz="24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sl-SI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l-SI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𝜶</m:t>
                          </m:r>
                        </m:e>
                        <m:sup>
                          <m:r>
                            <a:rPr lang="sl-SI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sl-SI" sz="24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l-SI" sz="24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𝟏𝟖𝟎</m:t>
                      </m:r>
                      <m:r>
                        <a:rPr lang="sl-SI" sz="24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sl-SI" sz="2400" b="1" dirty="0" smtClean="0">
                  <a:solidFill>
                    <a:srgbClr val="0070C0"/>
                  </a:solidFill>
                </a:endParaRPr>
              </a:p>
              <a:p>
                <a:pPr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  <m:r>
                        <a:rPr lang="sl-SI" sz="2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sl-SI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l-SI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𝜷</m:t>
                          </m:r>
                        </m:e>
                        <m:sup>
                          <m:r>
                            <a:rPr lang="sl-SI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sl-SI" sz="2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l-SI" sz="2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𝟏𝟖𝟎</m:t>
                      </m:r>
                      <m:r>
                        <a:rPr lang="sl-SI" sz="2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sl-SI" sz="2400" b="1" dirty="0" smtClean="0">
                  <a:solidFill>
                    <a:srgbClr val="FF0000"/>
                  </a:solidFill>
                  <a:ea typeface="Cambria Math" panose="02040503050406030204" pitchFamily="18" charset="0"/>
                </a:endParaRPr>
              </a:p>
              <a:p>
                <a:pPr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2400" b="1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𝜸</m:t>
                      </m:r>
                      <m:r>
                        <a:rPr lang="sl-SI" sz="2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sl-SI" sz="2400" b="1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l-SI" sz="2400" b="1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𝜸</m:t>
                          </m:r>
                        </m:e>
                        <m:sup>
                          <m:r>
                            <a:rPr lang="sl-SI" sz="2400" b="1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sl-SI" sz="2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l-SI" sz="2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𝟏𝟖𝟎</m:t>
                      </m:r>
                      <m:r>
                        <a:rPr lang="sl-SI" sz="2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sl-SI" sz="2400" b="1" dirty="0" smtClean="0">
                  <a:solidFill>
                    <a:schemeClr val="accent6">
                      <a:lumMod val="75000"/>
                    </a:schemeClr>
                  </a:solidFill>
                </a:endParaRPr>
              </a:p>
              <a:p>
                <a:endParaRPr lang="sl-SI" dirty="0"/>
              </a:p>
            </p:txBody>
          </p:sp>
        </mc:Choice>
        <mc:Fallback xmlns="">
          <p:sp>
            <p:nvSpPr>
              <p:cNvPr id="6" name="PoljeZBesedilom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4056" y="1860319"/>
                <a:ext cx="2827325" cy="258532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Pravokotnik 6"/>
          <p:cNvSpPr/>
          <p:nvPr/>
        </p:nvSpPr>
        <p:spPr>
          <a:xfrm>
            <a:off x="5727853" y="936644"/>
            <a:ext cx="6995622" cy="114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sl-SI" sz="2400" b="1" dirty="0" smtClean="0">
                <a:solidFill>
                  <a:srgbClr val="FF0000"/>
                </a:solidFill>
              </a:rPr>
              <a:t>Notranji in zunanji kot ob </a:t>
            </a:r>
            <a:r>
              <a:rPr lang="sl-SI" sz="2400" b="1" dirty="0">
                <a:solidFill>
                  <a:srgbClr val="FF0000"/>
                </a:solidFill>
              </a:rPr>
              <a:t>ISTEM OGLIŠČU sta SOKOTA. </a:t>
            </a:r>
            <a:r>
              <a:rPr lang="sl-SI" sz="2400" b="1" dirty="0" smtClean="0">
                <a:solidFill>
                  <a:srgbClr val="FF0000"/>
                </a:solidFill>
              </a:rPr>
              <a:t>Skupaj </a:t>
            </a:r>
            <a:r>
              <a:rPr lang="sl-SI" sz="2400" b="1" dirty="0">
                <a:solidFill>
                  <a:srgbClr val="FF0000"/>
                </a:solidFill>
              </a:rPr>
              <a:t>merita 180</a:t>
            </a:r>
            <a:r>
              <a:rPr lang="sl-SI" sz="2400" b="1" dirty="0" smtClean="0">
                <a:solidFill>
                  <a:srgbClr val="FF0000"/>
                </a:solidFill>
              </a:rPr>
              <a:t>°:</a:t>
            </a:r>
            <a:endParaRPr lang="sl-SI" sz="2400" b="1" dirty="0">
              <a:solidFill>
                <a:srgbClr val="FF0000"/>
              </a:solidFill>
            </a:endParaRPr>
          </a:p>
        </p:txBody>
      </p:sp>
      <p:sp>
        <p:nvSpPr>
          <p:cNvPr id="8" name="Pravokotnik 7"/>
          <p:cNvSpPr/>
          <p:nvPr/>
        </p:nvSpPr>
        <p:spPr>
          <a:xfrm>
            <a:off x="892870" y="4969550"/>
            <a:ext cx="73294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sl-SI" sz="2400" b="1" dirty="0" smtClean="0"/>
              <a:t>Kota, ki skupaj </a:t>
            </a:r>
            <a:r>
              <a:rPr lang="sl-SI" sz="2400" b="1" dirty="0"/>
              <a:t>merita 180</a:t>
            </a:r>
            <a:r>
              <a:rPr lang="sl-SI" sz="2400" b="1" dirty="0" smtClean="0"/>
              <a:t>°, sta </a:t>
            </a:r>
            <a:r>
              <a:rPr lang="sl-SI" sz="2400" b="1" dirty="0" smtClean="0">
                <a:solidFill>
                  <a:srgbClr val="FF0000"/>
                </a:solidFill>
              </a:rPr>
              <a:t>SUPLEMENTARNA.</a:t>
            </a:r>
            <a:endParaRPr lang="sl-SI" sz="2400" b="1" dirty="0">
              <a:solidFill>
                <a:srgbClr val="FF0000"/>
              </a:solidFill>
            </a:endParaRPr>
          </a:p>
        </p:txBody>
      </p:sp>
      <p:sp>
        <p:nvSpPr>
          <p:cNvPr id="9" name="Pravokotnik 8"/>
          <p:cNvSpPr/>
          <p:nvPr/>
        </p:nvSpPr>
        <p:spPr>
          <a:xfrm>
            <a:off x="1248133" y="4196227"/>
            <a:ext cx="341318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800" dirty="0" smtClean="0">
                <a:hlinkClick r:id="rId4"/>
              </a:rPr>
              <a:t>Vir: https</a:t>
            </a:r>
            <a:r>
              <a:rPr lang="sl-SI" sz="800" dirty="0">
                <a:hlinkClick r:id="rId4"/>
              </a:rPr>
              <a:t>://si.openprof.com/wb/trikotnik?ch=132#Zunanji_kot_trikotnika</a:t>
            </a:r>
            <a:endParaRPr lang="sl-SI" sz="800" dirty="0"/>
          </a:p>
        </p:txBody>
      </p:sp>
    </p:spTree>
    <p:extLst>
      <p:ext uri="{BB962C8B-B14F-4D97-AF65-F5344CB8AC3E}">
        <p14:creationId xmlns:p14="http://schemas.microsoft.com/office/powerpoint/2010/main" val="1561786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Označba mesta vsebine 4"/>
              <p:cNvSpPr txBox="1">
                <a:spLocks noGrp="1"/>
              </p:cNvSpPr>
              <p:nvPr>
                <p:ph sz="half" idx="1"/>
              </p:nvPr>
            </p:nvSpPr>
            <p:spPr>
              <a:xfrm>
                <a:off x="622068" y="645218"/>
                <a:ext cx="10018223" cy="3060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indent="0">
                  <a:buNone/>
                </a:pPr>
                <a:r>
                  <a:rPr lang="sl-SI" b="1" dirty="0"/>
                  <a:t>Primeri: Stičišče 7/str. 231: </a:t>
                </a:r>
                <a:r>
                  <a:rPr lang="sl-SI" b="1" dirty="0" smtClean="0"/>
                  <a:t> </a:t>
                </a:r>
                <a:r>
                  <a:rPr lang="sl-SI" b="1" dirty="0" smtClean="0">
                    <a:solidFill>
                      <a:srgbClr val="FF0000"/>
                    </a:solidFill>
                  </a:rPr>
                  <a:t>(POŠLJI!)</a:t>
                </a:r>
                <a:endParaRPr lang="sl-SI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sl-SI" b="1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sl-SI" b="1" dirty="0" smtClean="0"/>
                  <a:t>PREPIŠI</a:t>
                </a:r>
                <a:r>
                  <a:rPr lang="sl-SI" dirty="0" smtClean="0"/>
                  <a:t> in čimbolj samostojno </a:t>
                </a:r>
                <a:r>
                  <a:rPr lang="sl-SI" b="1" dirty="0" smtClean="0"/>
                  <a:t>REŠI PRIMER 1</a:t>
                </a:r>
                <a:r>
                  <a:rPr lang="sl-SI" dirty="0" smtClean="0"/>
                  <a:t>! </a:t>
                </a:r>
              </a:p>
              <a:p>
                <a:pPr marL="0" indent="0">
                  <a:buNone/>
                </a:pPr>
                <a:endParaRPr lang="sl-SI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sl-SI" b="1" dirty="0" smtClean="0"/>
                  <a:t>Izračunaj še notranji kot </a:t>
                </a:r>
                <a14:m>
                  <m:oMath xmlns:m="http://schemas.openxmlformats.org/officeDocument/2006/math">
                    <m:r>
                      <a:rPr lang="sl-SI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sl-SI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l-SI" b="1" dirty="0" smtClean="0"/>
                  <a:t>in zunanji kot </a:t>
                </a:r>
                <a14:m>
                  <m:oMath xmlns:m="http://schemas.openxmlformats.org/officeDocument/2006/math">
                    <m:r>
                      <a:rPr lang="sl-SI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sl-SI" i="1" dirty="0" smtClean="0"/>
                  <a:t>‘</a:t>
                </a:r>
                <a:r>
                  <a:rPr lang="sl-SI" b="1" dirty="0" smtClean="0"/>
                  <a:t>! </a:t>
                </a:r>
              </a:p>
              <a:p>
                <a:pPr marL="0" indent="0">
                  <a:buNone/>
                </a:pPr>
                <a:r>
                  <a:rPr lang="sl-SI" b="1" dirty="0"/>
                  <a:t>	</a:t>
                </a:r>
                <a:r>
                  <a:rPr lang="sl-SI" sz="2000" dirty="0" smtClean="0"/>
                  <a:t>(R: </a:t>
                </a:r>
                <a14:m>
                  <m:oMath xmlns:m="http://schemas.openxmlformats.org/officeDocument/2006/math">
                    <m:r>
                      <a:rPr lang="sl-SI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sl-SI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=54°, </m:t>
                    </m:r>
                    <m:sSup>
                      <m:sSupPr>
                        <m:ctrlPr>
                          <a:rPr lang="sl-SI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l-SI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sl-SI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sl-SI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=126°</m:t>
                    </m:r>
                  </m:oMath>
                </a14:m>
                <a:r>
                  <a:rPr lang="sl-SI" sz="2000" dirty="0" smtClean="0"/>
                  <a:t>) </a:t>
                </a:r>
                <a:endParaRPr lang="sl-SI" sz="2000" dirty="0"/>
              </a:p>
            </p:txBody>
          </p:sp>
        </mc:Choice>
        <mc:Fallback>
          <p:sp>
            <p:nvSpPr>
              <p:cNvPr id="5" name="Označba mesta vsebine 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622068" y="645218"/>
                <a:ext cx="10018223" cy="3060325"/>
              </a:xfrm>
              <a:prstGeom prst="rect">
                <a:avLst/>
              </a:prstGeom>
              <a:blipFill>
                <a:blip r:embed="rId2"/>
                <a:stretch>
                  <a:fillRect l="-1217" t="-3386" b="-1793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93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avokotnik 11"/>
          <p:cNvSpPr/>
          <p:nvPr/>
        </p:nvSpPr>
        <p:spPr>
          <a:xfrm>
            <a:off x="767884" y="1023699"/>
            <a:ext cx="10407544" cy="967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sl-SI" sz="2000" b="1" dirty="0" smtClean="0"/>
              <a:t>Če </a:t>
            </a:r>
            <a:r>
              <a:rPr lang="sl-SI" sz="2000" b="1" dirty="0"/>
              <a:t>imata notranji in zunanji kot </a:t>
            </a:r>
            <a:r>
              <a:rPr lang="sl-SI" sz="2000" b="1" dirty="0">
                <a:solidFill>
                  <a:srgbClr val="FF0000"/>
                </a:solidFill>
              </a:rPr>
              <a:t>VRH V </a:t>
            </a:r>
            <a:r>
              <a:rPr lang="sl-SI" sz="2000" b="1" dirty="0" smtClean="0">
                <a:solidFill>
                  <a:srgbClr val="FF0000"/>
                </a:solidFill>
              </a:rPr>
              <a:t>RAZLIČNIH OGLIŠČIH </a:t>
            </a:r>
            <a:r>
              <a:rPr lang="sl-SI" sz="2000" b="1" dirty="0" smtClean="0"/>
              <a:t>trikotnika,</a:t>
            </a:r>
            <a:r>
              <a:rPr lang="sl-SI" sz="2000" b="1" dirty="0" smtClean="0">
                <a:solidFill>
                  <a:srgbClr val="FF0000"/>
                </a:solidFill>
              </a:rPr>
              <a:t> </a:t>
            </a:r>
            <a:r>
              <a:rPr lang="sl-SI" sz="2000" b="1" dirty="0"/>
              <a:t>pravimo, da sta </a:t>
            </a:r>
            <a:r>
              <a:rPr lang="sl-SI" sz="2000" b="1" dirty="0" smtClean="0">
                <a:solidFill>
                  <a:srgbClr val="FF0000"/>
                </a:solidFill>
              </a:rPr>
              <a:t>NEPRILEŽNA. </a:t>
            </a:r>
          </a:p>
        </p:txBody>
      </p:sp>
      <p:sp>
        <p:nvSpPr>
          <p:cNvPr id="15" name="Naslov 1"/>
          <p:cNvSpPr>
            <a:spLocks noGrp="1"/>
          </p:cNvSpPr>
          <p:nvPr>
            <p:ph type="title"/>
          </p:nvPr>
        </p:nvSpPr>
        <p:spPr>
          <a:xfrm>
            <a:off x="767884" y="256509"/>
            <a:ext cx="10515600" cy="85173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sl-SI" sz="3200" b="1" dirty="0" smtClean="0">
                <a:solidFill>
                  <a:srgbClr val="FF0000"/>
                </a:solidFill>
                <a:latin typeface="+mn-lt"/>
              </a:rPr>
              <a:t>2. ZUNANJI KOT in NEPRILEŽNA NOTRANJA KOTA</a:t>
            </a:r>
            <a:endParaRPr lang="sl-SI" sz="3200" b="1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20" name="Slika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7607" y="1875430"/>
            <a:ext cx="7689273" cy="3891465"/>
          </a:xfrm>
          <a:prstGeom prst="rect">
            <a:avLst/>
          </a:prstGeom>
        </p:spPr>
      </p:pic>
      <p:sp>
        <p:nvSpPr>
          <p:cNvPr id="21" name="PoljeZBesedilom 20"/>
          <p:cNvSpPr txBox="1"/>
          <p:nvPr/>
        </p:nvSpPr>
        <p:spPr>
          <a:xfrm>
            <a:off x="1531249" y="4127399"/>
            <a:ext cx="1704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Zunanji kot </a:t>
            </a:r>
            <a:r>
              <a:rPr lang="el-GR" dirty="0"/>
              <a:t>α</a:t>
            </a:r>
            <a:r>
              <a:rPr lang="sl-SI" dirty="0"/>
              <a:t>‘</a:t>
            </a:r>
            <a:r>
              <a:rPr lang="sl-SI" dirty="0" smtClean="0"/>
              <a:t> </a:t>
            </a:r>
            <a:endParaRPr lang="sl-SI" dirty="0"/>
          </a:p>
        </p:txBody>
      </p:sp>
      <p:cxnSp>
        <p:nvCxnSpPr>
          <p:cNvPr id="23" name="Raven puščični povezovalnik 22"/>
          <p:cNvCxnSpPr/>
          <p:nvPr/>
        </p:nvCxnSpPr>
        <p:spPr>
          <a:xfrm>
            <a:off x="2437245" y="4427218"/>
            <a:ext cx="561571" cy="34543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oljeZBesedilom 23"/>
          <p:cNvSpPr txBox="1"/>
          <p:nvPr/>
        </p:nvSpPr>
        <p:spPr>
          <a:xfrm>
            <a:off x="4818517" y="4096755"/>
            <a:ext cx="23062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Nepriležna notranja kota h kotu </a:t>
            </a:r>
            <a:r>
              <a:rPr lang="el-GR" dirty="0"/>
              <a:t>α</a:t>
            </a:r>
            <a:r>
              <a:rPr lang="sl-SI" dirty="0"/>
              <a:t>‘</a:t>
            </a:r>
          </a:p>
        </p:txBody>
      </p:sp>
      <p:sp>
        <p:nvSpPr>
          <p:cNvPr id="25" name="PoljeZBesedilom 24"/>
          <p:cNvSpPr txBox="1"/>
          <p:nvPr/>
        </p:nvSpPr>
        <p:spPr>
          <a:xfrm>
            <a:off x="3342222" y="5727976"/>
            <a:ext cx="17041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Priležni notranji kot h kotu </a:t>
            </a:r>
            <a:r>
              <a:rPr lang="el-GR" dirty="0" smtClean="0"/>
              <a:t>α</a:t>
            </a:r>
            <a:r>
              <a:rPr lang="sl-SI" dirty="0" smtClean="0"/>
              <a:t>‘  </a:t>
            </a:r>
            <a:endParaRPr lang="sl-SI" dirty="0"/>
          </a:p>
        </p:txBody>
      </p:sp>
      <p:cxnSp>
        <p:nvCxnSpPr>
          <p:cNvPr id="26" name="Raven puščični povezovalnik 25"/>
          <p:cNvCxnSpPr/>
          <p:nvPr/>
        </p:nvCxnSpPr>
        <p:spPr>
          <a:xfrm flipH="1" flipV="1">
            <a:off x="3718560" y="5273040"/>
            <a:ext cx="98830" cy="5827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aven puščični povezovalnik 26"/>
          <p:cNvCxnSpPr/>
          <p:nvPr/>
        </p:nvCxnSpPr>
        <p:spPr>
          <a:xfrm>
            <a:off x="6280727" y="4475409"/>
            <a:ext cx="945667" cy="4673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aven puščični povezovalnik 27"/>
          <p:cNvCxnSpPr/>
          <p:nvPr/>
        </p:nvCxnSpPr>
        <p:spPr>
          <a:xfrm flipV="1">
            <a:off x="5862320" y="3159761"/>
            <a:ext cx="589280" cy="10417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PoljeZBesedilom 35"/>
          <p:cNvSpPr txBox="1"/>
          <p:nvPr/>
        </p:nvSpPr>
        <p:spPr>
          <a:xfrm>
            <a:off x="696764" y="2507848"/>
            <a:ext cx="2153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b="1" dirty="0" smtClean="0"/>
              <a:t>Preriši in prepiši!</a:t>
            </a:r>
            <a:endParaRPr lang="sl-SI" b="1" dirty="0"/>
          </a:p>
        </p:txBody>
      </p:sp>
      <p:sp>
        <p:nvSpPr>
          <p:cNvPr id="13" name="Pravokotnik 12"/>
          <p:cNvSpPr/>
          <p:nvPr/>
        </p:nvSpPr>
        <p:spPr>
          <a:xfrm>
            <a:off x="5315308" y="5640348"/>
            <a:ext cx="341318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800" dirty="0" smtClean="0">
                <a:hlinkClick r:id="rId3"/>
              </a:rPr>
              <a:t>Vir: https</a:t>
            </a:r>
            <a:r>
              <a:rPr lang="sl-SI" sz="800" dirty="0">
                <a:hlinkClick r:id="rId3"/>
              </a:rPr>
              <a:t>://si.openprof.com/wb/trikotnik?ch=132#Zunanji_kot_trikotnika</a:t>
            </a:r>
            <a:endParaRPr lang="sl-SI" sz="800" dirty="0"/>
          </a:p>
        </p:txBody>
      </p:sp>
    </p:spTree>
    <p:extLst>
      <p:ext uri="{BB962C8B-B14F-4D97-AF65-F5344CB8AC3E}">
        <p14:creationId xmlns:p14="http://schemas.microsoft.com/office/powerpoint/2010/main" val="942330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4" grpId="0"/>
      <p:bldP spid="25" grpId="0"/>
      <p:bldP spid="36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značba mesta vseb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7083" y="1268000"/>
            <a:ext cx="5575070" cy="2821487"/>
          </a:xfrm>
          <a:prstGeom prst="rect">
            <a:avLst/>
          </a:prstGeom>
        </p:spPr>
      </p:pic>
      <p:sp>
        <p:nvSpPr>
          <p:cNvPr id="6" name="Pravokotnik 5"/>
          <p:cNvSpPr/>
          <p:nvPr/>
        </p:nvSpPr>
        <p:spPr>
          <a:xfrm>
            <a:off x="867285" y="551671"/>
            <a:ext cx="8724889" cy="464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sl-SI" b="1" dirty="0"/>
              <a:t>Primer: S pomočjo slike vsem zunanjim </a:t>
            </a:r>
            <a:r>
              <a:rPr lang="sl-SI" b="1" dirty="0" smtClean="0"/>
              <a:t>kotom določi priležne in nepriležne </a:t>
            </a:r>
            <a:r>
              <a:rPr lang="sl-SI" b="1" dirty="0"/>
              <a:t>notranje </a:t>
            </a:r>
            <a:r>
              <a:rPr lang="sl-SI" b="1" dirty="0" smtClean="0"/>
              <a:t>kote!</a:t>
            </a:r>
            <a:endParaRPr lang="sl-SI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ela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93314407"/>
                  </p:ext>
                </p:extLst>
              </p:nvPr>
            </p:nvGraphicFramePr>
            <p:xfrm>
              <a:off x="1229931" y="4356788"/>
              <a:ext cx="7755777" cy="1473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585259">
                      <a:extLst>
                        <a:ext uri="{9D8B030D-6E8A-4147-A177-3AD203B41FA5}">
                          <a16:colId xmlns:a16="http://schemas.microsoft.com/office/drawing/2014/main" val="1746014152"/>
                        </a:ext>
                      </a:extLst>
                    </a:gridCol>
                    <a:gridCol w="2585259">
                      <a:extLst>
                        <a:ext uri="{9D8B030D-6E8A-4147-A177-3AD203B41FA5}">
                          <a16:colId xmlns:a16="http://schemas.microsoft.com/office/drawing/2014/main" val="563368624"/>
                        </a:ext>
                      </a:extLst>
                    </a:gridCol>
                    <a:gridCol w="2585259">
                      <a:extLst>
                        <a:ext uri="{9D8B030D-6E8A-4147-A177-3AD203B41FA5}">
                          <a16:colId xmlns:a16="http://schemas.microsoft.com/office/drawing/2014/main" val="2829775632"/>
                        </a:ext>
                      </a:extLst>
                    </a:gridCol>
                  </a:tblGrid>
                  <a:tr h="349134">
                    <a:tc>
                      <a:txBody>
                        <a:bodyPr/>
                        <a:lstStyle/>
                        <a:p>
                          <a:r>
                            <a:rPr lang="sl-SI" dirty="0" smtClean="0">
                              <a:solidFill>
                                <a:schemeClr val="tx1"/>
                              </a:solidFill>
                            </a:rPr>
                            <a:t>Zunanji</a:t>
                          </a:r>
                          <a:r>
                            <a:rPr lang="sl-SI" baseline="0" dirty="0" smtClean="0">
                              <a:solidFill>
                                <a:schemeClr val="tx1"/>
                              </a:solidFill>
                            </a:rPr>
                            <a:t> kot</a:t>
                          </a:r>
                          <a:endParaRPr lang="sl-SI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sl-SI" dirty="0" smtClean="0">
                              <a:solidFill>
                                <a:schemeClr val="tx1"/>
                              </a:solidFill>
                            </a:rPr>
                            <a:t>Priležni</a:t>
                          </a:r>
                          <a:r>
                            <a:rPr lang="sl-SI" baseline="0" dirty="0" smtClean="0">
                              <a:solidFill>
                                <a:schemeClr val="tx1"/>
                              </a:solidFill>
                            </a:rPr>
                            <a:t> notranji kot</a:t>
                          </a:r>
                          <a:endParaRPr lang="sl-SI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sl-SI" dirty="0" smtClean="0">
                              <a:solidFill>
                                <a:schemeClr val="tx1"/>
                              </a:solidFill>
                            </a:rPr>
                            <a:t>Nepriležna notranja</a:t>
                          </a:r>
                          <a:r>
                            <a:rPr lang="sl-SI" baseline="0" dirty="0" smtClean="0">
                              <a:solidFill>
                                <a:schemeClr val="tx1"/>
                              </a:solidFill>
                            </a:rPr>
                            <a:t> kota</a:t>
                          </a:r>
                          <a:endParaRPr lang="sl-SI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2755338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l-SI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𝜶</m:t>
                                </m:r>
                                <m:r>
                                  <a:rPr lang="sl-SI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′</m:t>
                                </m:r>
                              </m:oMath>
                            </m:oMathPara>
                          </a14:m>
                          <a:endParaRPr lang="sl-SI" b="1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l-SI" b="0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sl-SI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l-SI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  <m:r>
                                  <a:rPr lang="sl-SI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sl-SI" b="0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𝛾</m:t>
                                </m:r>
                              </m:oMath>
                            </m:oMathPara>
                          </a14:m>
                          <a:endParaRPr lang="sl-SI" b="0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5093374"/>
                      </a:ext>
                    </a:extLst>
                  </a:tr>
                  <a:tr h="291412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l-SI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𝜷</m:t>
                                </m:r>
                                <m:r>
                                  <a:rPr lang="sl-SI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′</m:t>
                                </m:r>
                              </m:oMath>
                            </m:oMathPara>
                          </a14:m>
                          <a:endParaRPr lang="sl-SI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l-SI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</m:oMath>
                            </m:oMathPara>
                          </a14:m>
                          <a:endParaRPr lang="sl-SI" b="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l-SI" b="0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𝛼</m:t>
                                </m:r>
                                <m:r>
                                  <a:rPr lang="sl-SI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sl-SI" b="0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𝛾</m:t>
                                </m:r>
                              </m:oMath>
                            </m:oMathPara>
                          </a14:m>
                          <a:endParaRPr lang="sl-SI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0365587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l-SI" b="1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𝜸</m:t>
                                </m:r>
                                <m:r>
                                  <a:rPr lang="sl-SI" b="1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′</m:t>
                                </m:r>
                              </m:oMath>
                            </m:oMathPara>
                          </a14:m>
                          <a:endParaRPr lang="sl-SI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l-SI" b="0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𝛾</m:t>
                                </m:r>
                              </m:oMath>
                            </m:oMathPara>
                          </a14:m>
                          <a:endParaRPr lang="sl-SI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l-SI" b="0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𝛼</m:t>
                                </m:r>
                                <m:r>
                                  <a:rPr lang="sl-SI" b="0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sl-SI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</m:oMath>
                            </m:oMathPara>
                          </a14:m>
                          <a:endParaRPr lang="sl-SI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9450507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ela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93314407"/>
                  </p:ext>
                </p:extLst>
              </p:nvPr>
            </p:nvGraphicFramePr>
            <p:xfrm>
              <a:off x="1229931" y="4356788"/>
              <a:ext cx="7755777" cy="1473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585259">
                      <a:extLst>
                        <a:ext uri="{9D8B030D-6E8A-4147-A177-3AD203B41FA5}">
                          <a16:colId xmlns:a16="http://schemas.microsoft.com/office/drawing/2014/main" val="1746014152"/>
                        </a:ext>
                      </a:extLst>
                    </a:gridCol>
                    <a:gridCol w="2585259">
                      <a:extLst>
                        <a:ext uri="{9D8B030D-6E8A-4147-A177-3AD203B41FA5}">
                          <a16:colId xmlns:a16="http://schemas.microsoft.com/office/drawing/2014/main" val="563368624"/>
                        </a:ext>
                      </a:extLst>
                    </a:gridCol>
                    <a:gridCol w="2585259">
                      <a:extLst>
                        <a:ext uri="{9D8B030D-6E8A-4147-A177-3AD203B41FA5}">
                          <a16:colId xmlns:a16="http://schemas.microsoft.com/office/drawing/2014/main" val="2829775632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r>
                            <a:rPr lang="sl-SI" dirty="0" smtClean="0">
                              <a:solidFill>
                                <a:schemeClr val="tx1"/>
                              </a:solidFill>
                            </a:rPr>
                            <a:t>Zunanji</a:t>
                          </a:r>
                          <a:r>
                            <a:rPr lang="sl-SI" baseline="0" dirty="0" smtClean="0">
                              <a:solidFill>
                                <a:schemeClr val="tx1"/>
                              </a:solidFill>
                            </a:rPr>
                            <a:t> kot</a:t>
                          </a:r>
                          <a:endParaRPr lang="sl-SI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sl-SI" dirty="0" smtClean="0">
                              <a:solidFill>
                                <a:schemeClr val="tx1"/>
                              </a:solidFill>
                            </a:rPr>
                            <a:t>Priležni</a:t>
                          </a:r>
                          <a:r>
                            <a:rPr lang="sl-SI" baseline="0" dirty="0" smtClean="0">
                              <a:solidFill>
                                <a:schemeClr val="tx1"/>
                              </a:solidFill>
                            </a:rPr>
                            <a:t> notranji kot</a:t>
                          </a:r>
                          <a:endParaRPr lang="sl-SI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sl-SI" dirty="0" smtClean="0">
                              <a:solidFill>
                                <a:schemeClr val="tx1"/>
                              </a:solidFill>
                            </a:rPr>
                            <a:t>Nepriležna notranja</a:t>
                          </a:r>
                          <a:r>
                            <a:rPr lang="sl-SI" baseline="0" dirty="0" smtClean="0">
                              <a:solidFill>
                                <a:schemeClr val="tx1"/>
                              </a:solidFill>
                            </a:rPr>
                            <a:t> kota</a:t>
                          </a:r>
                          <a:endParaRPr lang="sl-SI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2755338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sl-SI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35" t="-104839" r="-200235" b="-2064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l-SI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472" t="-104839" r="-100708" b="-2064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l-SI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0000" t="-104839" r="-471" b="-20645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5093374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sl-SI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35" t="-211667" r="-200235" b="-11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l-SI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472" t="-211667" r="-100708" b="-11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l-SI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0000" t="-211667" r="-471" b="-11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0365587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sl-SI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35" t="-306557" r="-200235" b="-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l-SI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472" t="-306557" r="-100708" b="-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l-SI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0000" t="-306557" r="-471" b="-1147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9450507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8" name="Pravokotnik 7"/>
          <p:cNvSpPr/>
          <p:nvPr/>
        </p:nvSpPr>
        <p:spPr>
          <a:xfrm>
            <a:off x="7086958" y="1398883"/>
            <a:ext cx="341318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800" dirty="0" smtClean="0">
                <a:hlinkClick r:id="rId4"/>
              </a:rPr>
              <a:t>Vir: https</a:t>
            </a:r>
            <a:r>
              <a:rPr lang="sl-SI" sz="800" dirty="0">
                <a:hlinkClick r:id="rId4"/>
              </a:rPr>
              <a:t>://si.openprof.com/wb/trikotnik?ch=132#Zunanji_kot_trikotnika</a:t>
            </a:r>
            <a:endParaRPr lang="sl-SI" sz="800" dirty="0"/>
          </a:p>
        </p:txBody>
      </p:sp>
    </p:spTree>
    <p:extLst>
      <p:ext uri="{BB962C8B-B14F-4D97-AF65-F5344CB8AC3E}">
        <p14:creationId xmlns:p14="http://schemas.microsoft.com/office/powerpoint/2010/main" val="3574948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Označba mesta vsebine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415636" y="661843"/>
                <a:ext cx="10814859" cy="4432672"/>
              </a:xfrm>
              <a:ln>
                <a:noFill/>
              </a:ln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sl-SI" sz="2400" b="1" dirty="0" smtClean="0">
                    <a:solidFill>
                      <a:srgbClr val="FF0000"/>
                    </a:solidFill>
                  </a:rPr>
                  <a:t>Preiskovanje: </a:t>
                </a:r>
                <a:r>
                  <a:rPr lang="sl-SI" sz="2000" b="1" dirty="0" smtClean="0"/>
                  <a:t>s pomočjo i-učbenika </a:t>
                </a:r>
                <a:r>
                  <a:rPr lang="sl-SI" sz="2000" b="1" dirty="0" smtClean="0">
                    <a:hlinkClick r:id="rId2"/>
                  </a:rPr>
                  <a:t>(interaktivna predstavitev levo spodaj) </a:t>
                </a:r>
                <a:r>
                  <a:rPr lang="sl-SI" sz="2000" b="1" dirty="0" smtClean="0"/>
                  <a:t>razišči zvezo med velikostjo zunanjega kota in velikostjo nepriležnih notranjih kotov!</a:t>
                </a:r>
              </a:p>
              <a:p>
                <a:pPr marL="0" indent="0">
                  <a:buNone/>
                </a:pPr>
                <a:endParaRPr lang="sl-SI" sz="2400" dirty="0" smtClean="0"/>
              </a:p>
              <a:p>
                <a:pPr marL="0" indent="0">
                  <a:buNone/>
                </a:pPr>
                <a:r>
                  <a:rPr lang="sl-SI" sz="2400" b="1" dirty="0" smtClean="0"/>
                  <a:t>Skica:</a:t>
                </a:r>
                <a:r>
                  <a:rPr lang="sl-SI" sz="2400" dirty="0" smtClean="0"/>
                  <a:t> </a:t>
                </a:r>
                <a:r>
                  <a:rPr lang="sl-SI" sz="2400" b="1" dirty="0" smtClean="0"/>
                  <a:t>PRERIŠI </a:t>
                </a:r>
                <a:r>
                  <a:rPr lang="sl-SI" sz="2400" dirty="0" smtClean="0"/>
                  <a:t>iz </a:t>
                </a:r>
                <a:r>
                  <a:rPr lang="sl-SI" sz="2400" dirty="0" err="1" smtClean="0"/>
                  <a:t>učb</a:t>
                </a:r>
                <a:r>
                  <a:rPr lang="sl-SI" sz="2400" dirty="0" smtClean="0"/>
                  <a:t>. </a:t>
                </a:r>
                <a:r>
                  <a:rPr lang="sl-SI" sz="2400" b="1" dirty="0" smtClean="0"/>
                  <a:t>Stičišče str. 231 </a:t>
                </a:r>
                <a:r>
                  <a:rPr lang="sl-SI" sz="2400" dirty="0" smtClean="0"/>
                  <a:t>SPODAJ LEVO (barvna slika).</a:t>
                </a:r>
              </a:p>
              <a:p>
                <a:pPr marL="0" indent="0">
                  <a:buNone/>
                </a:pPr>
                <a:endParaRPr lang="sl-SI" sz="2400" dirty="0"/>
              </a:p>
              <a:p>
                <a:pPr marL="0" indent="0">
                  <a:buNone/>
                </a:pPr>
                <a:r>
                  <a:rPr lang="sl-SI" sz="2400" b="1" dirty="0" smtClean="0"/>
                  <a:t>UGOTOVITEV: </a:t>
                </a:r>
              </a:p>
              <a:p>
                <a:pPr marL="0" indent="0">
                  <a:buNone/>
                </a:pPr>
                <a:r>
                  <a:rPr lang="sl-SI" sz="2400" b="1" dirty="0" smtClean="0">
                    <a:solidFill>
                      <a:srgbClr val="FF0000"/>
                    </a:solidFill>
                  </a:rPr>
                  <a:t>ZUNANJI KOT trikotnika je enak VSOTI NJEGOVIH NEPRILEŽNIH NOTRANJIH KOTOV:</a:t>
                </a:r>
              </a:p>
              <a:p>
                <a:pPr marL="0" indent="0" algn="ctr" fontAlgn="t">
                  <a:buNone/>
                </a:pPr>
                <a14:m>
                  <m:oMath xmlns:m="http://schemas.openxmlformats.org/officeDocument/2006/math">
                    <m:r>
                      <a:rPr lang="sl-SI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𝜶</m:t>
                    </m:r>
                    <m:r>
                      <a:rPr lang="sl-SI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sl-SI" dirty="0" smtClean="0">
                    <a:solidFill>
                      <a:srgbClr val="FF0000"/>
                    </a:solidFill>
                  </a:rPr>
                  <a:t> =</a:t>
                </a:r>
                <a14:m>
                  <m:oMath xmlns:m="http://schemas.openxmlformats.org/officeDocument/2006/math">
                    <m:r>
                      <a:rPr lang="sl-SI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sl-SI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𝜷</m:t>
                    </m:r>
                    <m:r>
                      <a:rPr lang="sl-SI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sl-SI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sl-SI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𝜸</m:t>
                    </m:r>
                  </m:oMath>
                </a14:m>
                <a:endParaRPr lang="sl-SI" dirty="0" smtClean="0">
                  <a:solidFill>
                    <a:srgbClr val="FF0000"/>
                  </a:solidFill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sl-SI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𝜷</m:t>
                    </m:r>
                    <m:r>
                      <a:rPr lang="sl-SI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sl-SI" dirty="0" smtClean="0">
                    <a:solidFill>
                      <a:srgbClr val="FF0000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sl-SI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𝜶</m:t>
                    </m:r>
                    <m:r>
                      <a:rPr lang="sl-SI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sl-SI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sl-SI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𝜸</m:t>
                    </m:r>
                  </m:oMath>
                </a14:m>
                <a:endParaRPr lang="sl-SI" dirty="0" smtClean="0">
                  <a:solidFill>
                    <a:srgbClr val="FF0000"/>
                  </a:solidFill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sl-SI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l-SI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𝜸</m:t>
                          </m:r>
                        </m:e>
                        <m:sup>
                          <m:r>
                            <a:rPr lang="sl-SI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sl-SI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l-SI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𝜶</m:t>
                      </m:r>
                      <m:r>
                        <a:rPr lang="sl-SI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sl-SI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𝜷</m:t>
                      </m:r>
                    </m:oMath>
                  </m:oMathPara>
                </a14:m>
                <a:endParaRPr lang="sl-SI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sl-SI" sz="2400" dirty="0"/>
              </a:p>
              <a:p>
                <a:pPr marL="0" indent="0">
                  <a:buNone/>
                </a:pPr>
                <a:endParaRPr lang="sl-SI" sz="2400" dirty="0" smtClean="0"/>
              </a:p>
              <a:p>
                <a:pPr marL="0" indent="0">
                  <a:buNone/>
                </a:pPr>
                <a:endParaRPr lang="sl-SI" sz="2400" dirty="0"/>
              </a:p>
            </p:txBody>
          </p:sp>
        </mc:Choice>
        <mc:Fallback xmlns="">
          <p:sp>
            <p:nvSpPr>
              <p:cNvPr id="4" name="Označba mesta vsebin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15636" y="661843"/>
                <a:ext cx="10814859" cy="4432672"/>
              </a:xfrm>
              <a:blipFill>
                <a:blip r:embed="rId3"/>
                <a:stretch>
                  <a:fillRect l="-846" t="-192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Označba mesta vsebine 4"/>
          <p:cNvSpPr txBox="1">
            <a:spLocks noGrp="1"/>
          </p:cNvSpPr>
          <p:nvPr>
            <p:ph sz="half" idx="1"/>
          </p:nvPr>
        </p:nvSpPr>
        <p:spPr>
          <a:xfrm>
            <a:off x="415636" y="5317702"/>
            <a:ext cx="10018223" cy="885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sl-SI" sz="2400" b="1" dirty="0" smtClean="0"/>
              <a:t>Primer: </a:t>
            </a:r>
            <a:r>
              <a:rPr lang="sl-SI" sz="2400" b="1" dirty="0"/>
              <a:t>Stičišče 7/str. 231: </a:t>
            </a:r>
            <a:endParaRPr lang="sl-SI" sz="2400" b="1" dirty="0" smtClean="0"/>
          </a:p>
          <a:p>
            <a:pPr marL="0" indent="0">
              <a:buNone/>
            </a:pPr>
            <a:r>
              <a:rPr lang="sl-SI" sz="2400" b="1" dirty="0" smtClean="0"/>
              <a:t>PREPIŠI</a:t>
            </a:r>
            <a:r>
              <a:rPr lang="sl-SI" sz="2400" dirty="0" smtClean="0"/>
              <a:t> in čimbolj samostojno </a:t>
            </a:r>
            <a:r>
              <a:rPr lang="sl-SI" sz="2400" b="1" dirty="0" smtClean="0"/>
              <a:t>REŠI PRIMER 2</a:t>
            </a:r>
            <a:r>
              <a:rPr lang="sl-SI" sz="2400" dirty="0" smtClean="0"/>
              <a:t>! </a:t>
            </a:r>
            <a:r>
              <a:rPr lang="sl-SI" sz="2400" b="1" dirty="0" smtClean="0">
                <a:solidFill>
                  <a:srgbClr val="FF0000"/>
                </a:solidFill>
              </a:rPr>
              <a:t>(POŠLJI!)</a:t>
            </a:r>
            <a:endParaRPr lang="sl-SI" sz="2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427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49755"/>
          </a:xfrm>
        </p:spPr>
        <p:txBody>
          <a:bodyPr>
            <a:normAutofit fontScale="90000"/>
          </a:bodyPr>
          <a:lstStyle/>
          <a:p>
            <a:r>
              <a:rPr lang="sl-SI" b="1" dirty="0" smtClean="0">
                <a:latin typeface="+mn-lt"/>
              </a:rPr>
              <a:t>DOMAČA NALOGA:</a:t>
            </a:r>
            <a:br>
              <a:rPr lang="sl-SI" b="1" dirty="0" smtClean="0">
                <a:latin typeface="+mn-lt"/>
              </a:rPr>
            </a:br>
            <a:r>
              <a:rPr lang="sl-SI" b="1" dirty="0">
                <a:latin typeface="+mn-lt"/>
              </a:rPr>
              <a:t/>
            </a:r>
            <a:br>
              <a:rPr lang="sl-SI" b="1" dirty="0">
                <a:latin typeface="+mn-lt"/>
              </a:rPr>
            </a:br>
            <a:r>
              <a:rPr lang="sl-SI" b="1" dirty="0" smtClean="0">
                <a:latin typeface="+mn-lt"/>
              </a:rPr>
              <a:t>Stičišče 7/ str. 233, 234</a:t>
            </a:r>
            <a:endParaRPr lang="sl-SI" b="1" dirty="0">
              <a:latin typeface="+mn-lt"/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r>
              <a:rPr lang="sl-SI" b="1" dirty="0" smtClean="0">
                <a:solidFill>
                  <a:schemeClr val="accent6">
                    <a:lumMod val="75000"/>
                  </a:schemeClr>
                </a:solidFill>
              </a:rPr>
              <a:t>1. nivo: 41a, 42a, 44ab</a:t>
            </a:r>
          </a:p>
          <a:p>
            <a:pPr marL="0" indent="0">
              <a:buNone/>
            </a:pPr>
            <a:r>
              <a:rPr lang="sl-SI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sl-SI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l-SI" b="1" dirty="0" smtClean="0">
                <a:solidFill>
                  <a:srgbClr val="0070C0"/>
                </a:solidFill>
              </a:rPr>
              <a:t>2. nivo</a:t>
            </a:r>
            <a:r>
              <a:rPr lang="sl-SI" dirty="0" smtClean="0">
                <a:solidFill>
                  <a:srgbClr val="0070C0"/>
                </a:solidFill>
              </a:rPr>
              <a:t>: </a:t>
            </a:r>
            <a:r>
              <a:rPr lang="sl-SI" b="1" dirty="0" smtClean="0">
                <a:solidFill>
                  <a:srgbClr val="0070C0"/>
                </a:solidFill>
              </a:rPr>
              <a:t>40bc, 44 abc, 48</a:t>
            </a:r>
          </a:p>
          <a:p>
            <a:pPr marL="0" indent="0">
              <a:buNone/>
            </a:pPr>
            <a:endParaRPr lang="sl-SI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sl-SI" b="1" dirty="0" smtClean="0">
                <a:solidFill>
                  <a:srgbClr val="FF0000"/>
                </a:solidFill>
              </a:rPr>
              <a:t>3. nivo: 40bc, 46, 58</a:t>
            </a:r>
            <a:endParaRPr lang="sl-SI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val="93872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343</Words>
  <Application>Microsoft Office PowerPoint</Application>
  <PresentationFormat>Širokozaslonsko</PresentationFormat>
  <Paragraphs>62</Paragraphs>
  <Slides>8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Officeova tema</vt:lpstr>
      <vt:lpstr>POVEZAVA MED NOTRANJIMI IN ZUNANJIMI KOTI TRIKOTNIKA (Stičišče str. 231, i-učb)</vt:lpstr>
      <vt:lpstr>PowerPointova predstavitev</vt:lpstr>
      <vt:lpstr>PowerPointova predstavitev</vt:lpstr>
      <vt:lpstr>PowerPointova predstavitev</vt:lpstr>
      <vt:lpstr>2. ZUNANJI KOT in NEPRILEŽNA NOTRANJA KOTA</vt:lpstr>
      <vt:lpstr>PowerPointova predstavitev</vt:lpstr>
      <vt:lpstr>PowerPointova predstavitev</vt:lpstr>
      <vt:lpstr>DOMAČA NALOGA:  Stičišče 7/ str. 233, 234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NOTRANJI IN ZUNANJI KOTI TRIKOTNIKA</dc:title>
  <dc:creator>Windows User</dc:creator>
  <cp:lastModifiedBy>Windows User</cp:lastModifiedBy>
  <cp:revision>106</cp:revision>
  <dcterms:created xsi:type="dcterms:W3CDTF">2020-03-13T15:59:59Z</dcterms:created>
  <dcterms:modified xsi:type="dcterms:W3CDTF">2020-03-16T15:48:47Z</dcterms:modified>
</cp:coreProperties>
</file>