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58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13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369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3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885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81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6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46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3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90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79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35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5862-65A8-4C5E-A3E7-E9C8D57FF5EE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F358-3E17-40BA-BC6D-29527E797C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mat9/896/index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ucbeniki.sio.si/mat9/896/index1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mat9/896/index1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mat9/896/index1.html" TargetMode="External"/><Relationship Id="rId2" Type="http://schemas.openxmlformats.org/officeDocument/2006/relationships/hyperlink" Target="https://eucbeniki.sio.si/mat9/896/index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4742" y="391375"/>
            <a:ext cx="7365521" cy="1299773"/>
          </a:xfrm>
        </p:spPr>
        <p:txBody>
          <a:bodyPr>
            <a:normAutofit/>
          </a:bodyPr>
          <a:lstStyle/>
          <a:p>
            <a:r>
              <a:rPr lang="sl-SI" sz="6000" b="1" dirty="0" smtClean="0">
                <a:solidFill>
                  <a:srgbClr val="FF0000"/>
                </a:solidFill>
                <a:latin typeface="+mn-lt"/>
              </a:rPr>
              <a:t>OBDELAVA PODATKOV</a:t>
            </a:r>
            <a:endParaRPr lang="sl-SI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838" y="1691148"/>
            <a:ext cx="6087328" cy="4058218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102420" y="5961723"/>
            <a:ext cx="10726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" dirty="0" smtClean="0"/>
              <a:t>Vir. https://www.google.com/imgres?imgurl=https%3A%2F%2F254066-790876-3-raikfcquaxqncofqfm.stackpathdns.com%2Fwp-content%2Fuploads%2F2017%2F06%2Fosebni-podatki-bolnisnica.jpg&amp;imgrefurl=https%3A%2F%2Fwww.zdravje.si%2Foskrba-v-bolnisnici-izdani-osebni-podatki&amp;tbnid=yRGXYvv0zr9qOM&amp;vet=12ahUKEwjF9_2o55zoAhWbkKQKHV-WCnAQMygCegUIARDlAQ..i&amp;docid=VreTXsJsuz69uM&amp;w=1200&amp;h=800&amp;q=podatki&amp;ved=2ahUKEwjF9_2o55zoAhWbkKQKHV-WCnAQMygCegUIARDlAQ</a:t>
            </a:r>
            <a:endParaRPr lang="sl-SI" sz="600" dirty="0"/>
          </a:p>
        </p:txBody>
      </p:sp>
    </p:spTree>
    <p:extLst>
      <p:ext uri="{BB962C8B-B14F-4D97-AF65-F5344CB8AC3E}">
        <p14:creationId xmlns:p14="http://schemas.microsoft.com/office/powerpoint/2010/main" val="37693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l-SI" sz="3600" b="1" dirty="0" smtClean="0">
                <a:solidFill>
                  <a:srgbClr val="FF0000"/>
                </a:solidFill>
                <a:latin typeface="+mn-lt"/>
              </a:rPr>
              <a:t>Ponovitev: PODATKI – </a:t>
            </a:r>
            <a:r>
              <a:rPr lang="sl-SI" sz="2400" b="1" dirty="0" smtClean="0">
                <a:solidFill>
                  <a:srgbClr val="FF0000"/>
                </a:solidFill>
                <a:latin typeface="+mn-lt"/>
              </a:rPr>
              <a:t>samostojno ponavljanje z učbenikom</a:t>
            </a:r>
            <a:endParaRPr lang="sl-SI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199" y="1415845"/>
            <a:ext cx="11088329" cy="4761118"/>
          </a:xfrm>
        </p:spPr>
        <p:txBody>
          <a:bodyPr/>
          <a:lstStyle/>
          <a:p>
            <a:r>
              <a:rPr lang="sl-SI" b="1" dirty="0" smtClean="0"/>
              <a:t>Stičišče 9/str. 8:  </a:t>
            </a:r>
            <a:r>
              <a:rPr lang="sl-SI" dirty="0" smtClean="0"/>
              <a:t>Preberi in ponovi, kaj je podatek, kakšne podatke poznamo, kako jih urejamo in prikazujemo.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Zapis v zvezek: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PODATEK je zapis opazovanja, štetja ali meritve. Lahko je OPISNI  ali ŠTEVILSKI. Številske podatke dobimo z merjenjem ali s štetjem. Vsi ostali so opisni.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Podatke urejamo po velikosti ali po abecedi.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Opisne podatke sortiramo v skupine (kategorije), številske pa v razrede.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Podatke prikazujemo s preglednicami in diagrami.</a:t>
            </a:r>
            <a:endParaRPr lang="sl-SI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rgbClr val="FF0000"/>
                </a:solidFill>
                <a:latin typeface="+mn-lt"/>
              </a:rPr>
              <a:t>2. SREDNJE VREDNOSTI = TIPIČNE VREDNOSTI</a:t>
            </a:r>
            <a:br>
              <a:rPr lang="sl-SI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3600" b="1" dirty="0" smtClean="0">
                <a:solidFill>
                  <a:srgbClr val="FF0000"/>
                </a:solidFill>
                <a:latin typeface="+mn-lt"/>
              </a:rPr>
              <a:t>(Stičišče, str. 269, </a:t>
            </a:r>
            <a:r>
              <a:rPr lang="sl-SI" sz="3600" b="1" dirty="0" smtClean="0">
                <a:solidFill>
                  <a:srgbClr val="FF0000"/>
                </a:solidFill>
                <a:latin typeface="+mn-lt"/>
                <a:hlinkClick r:id="rId2"/>
              </a:rPr>
              <a:t>i-</a:t>
            </a:r>
            <a:r>
              <a:rPr lang="sl-SI" sz="3600" b="1" dirty="0" err="1" smtClean="0">
                <a:solidFill>
                  <a:srgbClr val="FF0000"/>
                </a:solidFill>
                <a:latin typeface="+mn-lt"/>
                <a:hlinkClick r:id="rId2"/>
              </a:rPr>
              <a:t>učb</a:t>
            </a:r>
            <a:r>
              <a:rPr lang="sl-SI" sz="3600" b="1" dirty="0" smtClean="0">
                <a:solidFill>
                  <a:srgbClr val="FF0000"/>
                </a:solidFill>
                <a:latin typeface="+mn-lt"/>
                <a:hlinkClick r:id="rId2"/>
              </a:rPr>
              <a:t>.</a:t>
            </a:r>
            <a:r>
              <a:rPr lang="sl-SI" sz="36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sl-SI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51835" y="1690688"/>
            <a:ext cx="11088329" cy="4761118"/>
          </a:xfrm>
        </p:spPr>
        <p:txBody>
          <a:bodyPr>
            <a:normAutofit/>
          </a:bodyPr>
          <a:lstStyle/>
          <a:p>
            <a:r>
              <a:rPr lang="sl-SI" sz="2400" b="1" dirty="0" smtClean="0"/>
              <a:t>Primer: Stičišče 9/str. 269:  </a:t>
            </a:r>
            <a:r>
              <a:rPr lang="sl-SI" sz="2400" dirty="0" smtClean="0"/>
              <a:t>Oglej si strip na vrhu strani in poskušaj odgovoriti na vprašanja desno od stripa. </a:t>
            </a:r>
          </a:p>
          <a:p>
            <a:endParaRPr lang="sl-SI" sz="2400" dirty="0" smtClean="0"/>
          </a:p>
          <a:p>
            <a:pPr marL="0" indent="0">
              <a:buNone/>
            </a:pPr>
            <a:r>
              <a:rPr lang="sl-SI" sz="2400" b="1" dirty="0" smtClean="0"/>
              <a:t>UGOTOVITEV: </a:t>
            </a:r>
            <a:r>
              <a:rPr lang="sl-SI" sz="2400" b="1" dirty="0" smtClean="0">
                <a:solidFill>
                  <a:srgbClr val="FF0000"/>
                </a:solidFill>
              </a:rPr>
              <a:t>Podatkom </a:t>
            </a:r>
            <a:r>
              <a:rPr lang="sl-SI" sz="2400" b="1" dirty="0">
                <a:solidFill>
                  <a:srgbClr val="FF0000"/>
                </a:solidFill>
              </a:rPr>
              <a:t>iščemo različne </a:t>
            </a:r>
            <a:r>
              <a:rPr lang="sl-SI" sz="2400" b="1" dirty="0" smtClean="0">
                <a:solidFill>
                  <a:srgbClr val="FF0000"/>
                </a:solidFill>
              </a:rPr>
              <a:t>SREDNJE (tipične) VREDNOSTI. Tako je interpretacija podatkov popolnejša. </a:t>
            </a:r>
          </a:p>
          <a:p>
            <a:pPr marL="0" indent="0">
              <a:buNone/>
            </a:pPr>
            <a:endParaRPr lang="sl-SI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0070C0"/>
                </a:solidFill>
              </a:rPr>
              <a:t>SREDNJE VREDNOSTI  </a:t>
            </a:r>
            <a:r>
              <a:rPr lang="sl-SI" sz="2400" b="1" dirty="0" smtClean="0">
                <a:solidFill>
                  <a:srgbClr val="0070C0"/>
                </a:solidFill>
              </a:rPr>
              <a:t>so:  </a:t>
            </a:r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FF0000"/>
                </a:solidFill>
              </a:rPr>
              <a:t>ARITMETIČNA </a:t>
            </a:r>
            <a:r>
              <a:rPr lang="sl-SI" sz="2400" b="1" dirty="0" smtClean="0">
                <a:solidFill>
                  <a:srgbClr val="FF0000"/>
                </a:solidFill>
              </a:rPr>
              <a:t>SREDINA (M) ali POVPREČJE, MODUS (Mo) </a:t>
            </a:r>
            <a:r>
              <a:rPr lang="sl-SI" sz="2400" b="1" dirty="0">
                <a:solidFill>
                  <a:srgbClr val="FF0000"/>
                </a:solidFill>
              </a:rPr>
              <a:t>in MEDIANA </a:t>
            </a:r>
            <a:r>
              <a:rPr lang="sl-SI" sz="2400" b="1" dirty="0" smtClean="0">
                <a:solidFill>
                  <a:srgbClr val="FF0000"/>
                </a:solidFill>
              </a:rPr>
              <a:t>(Me)</a:t>
            </a:r>
            <a:endParaRPr lang="sl-SI" sz="2400" b="1" dirty="0">
              <a:solidFill>
                <a:srgbClr val="FF0000"/>
              </a:solidFill>
            </a:endParaRPr>
          </a:p>
          <a:p>
            <a:r>
              <a:rPr lang="sl-SI" sz="2400" b="1" dirty="0" smtClean="0">
                <a:solidFill>
                  <a:srgbClr val="FF0000"/>
                </a:solidFill>
              </a:rPr>
              <a:t>Vsaka</a:t>
            </a:r>
            <a:r>
              <a:rPr lang="sl-SI" b="1" dirty="0" smtClean="0"/>
              <a:t> </a:t>
            </a:r>
            <a:r>
              <a:rPr lang="sl-SI" sz="2400" b="1" dirty="0">
                <a:solidFill>
                  <a:srgbClr val="FF0000"/>
                </a:solidFill>
              </a:rPr>
              <a:t>na svoj način izražajo lastnost zbranih podatkov, zato jih imenujemo MERILA ZA SREDINO.</a:t>
            </a:r>
            <a:endParaRPr lang="sl-SI" sz="2400" dirty="0">
              <a:solidFill>
                <a:srgbClr val="FF0000"/>
              </a:solidFill>
            </a:endParaRPr>
          </a:p>
          <a:p>
            <a:endParaRPr lang="sl-SI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9678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82561" y="415566"/>
            <a:ext cx="11088329" cy="4761118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3. ARITMETIČNA SREDINA (AS) in lastnosti</a:t>
            </a:r>
          </a:p>
          <a:p>
            <a:pPr marL="0" indent="0">
              <a:buNone/>
            </a:pPr>
            <a:r>
              <a:rPr lang="sl-SI" b="1" dirty="0" smtClean="0"/>
              <a:t>Primer: </a:t>
            </a:r>
            <a:r>
              <a:rPr lang="sl-SI" sz="1800" b="1" dirty="0" smtClean="0"/>
              <a:t>Za dobrodelno akcijo je 5 oseb prispevalo različne zneske (glej diagram). Zbiranju se je pridružilo še drugih 5 oseb, od katerih je vsak prispeval enak znesek. Obe skupini sta zbrali enako količino denarja. Koliko je prispevala vsaka oseba iz druge skupine?</a:t>
            </a:r>
            <a:endParaRPr lang="sl-SI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5928852" y="2550318"/>
                <a:ext cx="5941143" cy="338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 smtClean="0"/>
                  <a:t>Skupna vsota, jo je zbrala 1. skupina je: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dirty="0" smtClean="0">
                          <a:latin typeface="Cambria Math" panose="02040503050406030204" pitchFamily="18" charset="0"/>
                        </a:rPr>
                        <m:t>25 +35 +15 + 55 +20 = 150€</m:t>
                      </m:r>
                    </m:oMath>
                  </m:oMathPara>
                </a14:m>
                <a:endParaRPr lang="sl-SI" dirty="0" smtClean="0"/>
              </a:p>
              <a:p>
                <a:endParaRPr lang="sl-SI" dirty="0" smtClean="0"/>
              </a:p>
              <a:p>
                <a:r>
                  <a:rPr lang="sl-SI" dirty="0" smtClean="0"/>
                  <a:t>V drugi skupini so zbrali enako vsoto, vsak je prispeval enako: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i="1" dirty="0" smtClean="0">
                              <a:latin typeface="Cambria Math" panose="02040503050406030204" pitchFamily="18" charset="0"/>
                            </a:rPr>
                            <m:t>25 +35 +15 + 55 +20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dirty="0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=30€.</m:t>
                      </m:r>
                    </m:oMath>
                  </m:oMathPara>
                </a14:m>
                <a:endParaRPr lang="sl-SI" dirty="0" smtClean="0"/>
              </a:p>
              <a:p>
                <a:endParaRPr lang="sl-SI" dirty="0"/>
              </a:p>
              <a:p>
                <a:r>
                  <a:rPr lang="sl-SI" dirty="0" smtClean="0"/>
                  <a:t>V drugi skupini je vsak prispeval 30€.</a:t>
                </a:r>
              </a:p>
              <a:p>
                <a:endParaRPr lang="sl-SI" dirty="0"/>
              </a:p>
              <a:p>
                <a:r>
                  <a:rPr lang="sl-SI" b="1" dirty="0" smtClean="0"/>
                  <a:t>Prispevek ene osebe iz 2. skupine je 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POVPREČJE</a:t>
                </a:r>
                <a:r>
                  <a:rPr lang="sl-SI" b="1" dirty="0" smtClean="0"/>
                  <a:t> VSEH PRISPEVKOV iz 1. skupine.</a:t>
                </a:r>
                <a:endParaRPr lang="sl-SI" b="1" dirty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52" y="2550318"/>
                <a:ext cx="5941143" cy="3388363"/>
              </a:xfrm>
              <a:prstGeom prst="rect">
                <a:avLst/>
              </a:prstGeom>
              <a:blipFill>
                <a:blip r:embed="rId2"/>
                <a:stretch>
                  <a:fillRect l="-924" t="-89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" y="2436419"/>
            <a:ext cx="4934673" cy="35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82561" y="415566"/>
                <a:ext cx="11088329" cy="6054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 smtClean="0">
                    <a:solidFill>
                      <a:srgbClr val="FF0000"/>
                    </a:solidFill>
                  </a:rPr>
                  <a:t>ARITMETIČNA SREDINA (AS)ali POVPREČJE </a:t>
                </a:r>
                <a:r>
                  <a:rPr lang="sl-SI" b="1" dirty="0" smtClean="0"/>
                  <a:t>je </a:t>
                </a:r>
                <a:r>
                  <a:rPr lang="sl-SI" b="1" dirty="0">
                    <a:solidFill>
                      <a:srgbClr val="FF0000"/>
                    </a:solidFill>
                  </a:rPr>
                  <a:t>število</a:t>
                </a:r>
                <a:r>
                  <a:rPr lang="sl-SI" b="1" dirty="0"/>
                  <a:t>, ki ga dobimo tako, da </a:t>
                </a:r>
                <a:r>
                  <a:rPr lang="sl-SI" b="1" dirty="0">
                    <a:solidFill>
                      <a:srgbClr val="FF0000"/>
                    </a:solidFill>
                  </a:rPr>
                  <a:t>vsoto vseh števil </a:t>
                </a:r>
                <a:r>
                  <a:rPr lang="sl-SI" b="1" dirty="0"/>
                  <a:t>delimo s številom </a:t>
                </a:r>
                <a:r>
                  <a:rPr lang="sl-SI" b="1" dirty="0" smtClean="0"/>
                  <a:t>VSEH podatkov</a:t>
                </a:r>
                <a:r>
                  <a:rPr lang="sl-SI" b="1" dirty="0"/>
                  <a:t>. </a:t>
                </a:r>
                <a:endParaRPr lang="sl-SI" b="1" dirty="0" smtClean="0"/>
              </a:p>
              <a:p>
                <a:pPr marL="0" indent="0">
                  <a:buNone/>
                </a:pPr>
                <a:r>
                  <a:rPr lang="sl-SI" b="1" dirty="0" smtClean="0"/>
                  <a:t>Označimo </a:t>
                </a:r>
                <a:r>
                  <a:rPr lang="sl-SI" b="1" dirty="0"/>
                  <a:t>jo z </a:t>
                </a:r>
                <a:r>
                  <a:rPr lang="sl-SI" b="1" dirty="0">
                    <a:solidFill>
                      <a:srgbClr val="FF0000"/>
                    </a:solidFill>
                  </a:rPr>
                  <a:t>M</a:t>
                </a:r>
                <a:r>
                  <a:rPr lang="sl-SI" b="1" dirty="0"/>
                  <a:t> </a:t>
                </a:r>
                <a:r>
                  <a:rPr lang="sl-SI" b="1" dirty="0" smtClean="0"/>
                  <a:t>ali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l-SI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sl-SI" b="1" dirty="0"/>
                  <a:t>.</a:t>
                </a:r>
                <a:endParaRPr lang="sl-SI" dirty="0"/>
              </a:p>
              <a:p>
                <a:pPr marL="0" indent="0">
                  <a:buNone/>
                </a:pPr>
                <a:r>
                  <a:rPr lang="sl-SI" b="1" dirty="0" smtClean="0"/>
                  <a:t>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sl-SI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sl-SI" dirty="0" smtClean="0"/>
              </a:p>
              <a:p>
                <a:pPr marL="0" indent="0">
                  <a:buNone/>
                </a:pPr>
                <a:endParaRPr lang="sl-SI" sz="2400" b="1" dirty="0" smtClean="0"/>
              </a:p>
              <a:p>
                <a:pPr marL="0" indent="0">
                  <a:buNone/>
                </a:pPr>
                <a:r>
                  <a:rPr lang="sl-SI" sz="2400" b="1" dirty="0" smtClean="0"/>
                  <a:t>Primeri: Kritično razmisli in odgovori: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sl-SI" sz="2000" b="1" dirty="0" smtClean="0"/>
                  <a:t>Povprečna plača zaposlenega v podjetju je 1200€. </a:t>
                </a:r>
              </a:p>
              <a:p>
                <a:r>
                  <a:rPr lang="sl-SI" sz="2000" b="1" dirty="0" smtClean="0"/>
                  <a:t>Koliko zaposlenih je v podjetju? </a:t>
                </a:r>
              </a:p>
              <a:p>
                <a:r>
                  <a:rPr lang="sl-SI" sz="2000" b="1" dirty="0" smtClean="0"/>
                  <a:t>Kakšno plačo dobi direktor? </a:t>
                </a:r>
              </a:p>
              <a:p>
                <a:r>
                  <a:rPr lang="sl-SI" sz="2000" b="1" dirty="0" smtClean="0"/>
                  <a:t>Kakšno pa čistilka?</a:t>
                </a:r>
              </a:p>
              <a:p>
                <a:pPr marL="0" indent="0">
                  <a:buNone/>
                </a:pPr>
                <a:r>
                  <a:rPr lang="sl-SI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REŠITEV: Na NOBENO vprašanje ne moremo odgovoriti. </a:t>
                </a:r>
              </a:p>
              <a:p>
                <a:pPr marL="0" indent="0">
                  <a:buNone/>
                </a:pPr>
                <a:r>
                  <a:rPr lang="sl-SI" sz="2000" b="1" dirty="0" smtClean="0">
                    <a:solidFill>
                      <a:srgbClr val="FF0000"/>
                    </a:solidFill>
                  </a:rPr>
                  <a:t> </a:t>
                </a:r>
                <a:endParaRPr lang="sl-SI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sl-SI" sz="2000" b="1" dirty="0" smtClean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2561" y="415566"/>
                <a:ext cx="11088329" cy="6054060"/>
              </a:xfrm>
              <a:blipFill>
                <a:blip r:embed="rId2"/>
                <a:stretch>
                  <a:fillRect l="-1154" t="-16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jeZBesedilom 1"/>
          <p:cNvSpPr txBox="1"/>
          <p:nvPr/>
        </p:nvSpPr>
        <p:spPr>
          <a:xfrm>
            <a:off x="675034" y="5421807"/>
            <a:ext cx="10478729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SKLEP: Aritmetična </a:t>
            </a:r>
            <a:r>
              <a:rPr lang="sl-SI" sz="2400" b="1" dirty="0">
                <a:solidFill>
                  <a:srgbClr val="FF0000"/>
                </a:solidFill>
              </a:rPr>
              <a:t>sredina izraža le splošno sporočilo o </a:t>
            </a:r>
            <a:r>
              <a:rPr lang="sl-SI" sz="2400" b="1" dirty="0" smtClean="0">
                <a:solidFill>
                  <a:srgbClr val="FF0000"/>
                </a:solidFill>
              </a:rPr>
              <a:t>vseh </a:t>
            </a:r>
            <a:r>
              <a:rPr lang="sl-SI" sz="2400" b="1" dirty="0">
                <a:solidFill>
                  <a:srgbClr val="FF0000"/>
                </a:solidFill>
              </a:rPr>
              <a:t>podatkih skupaj, zakrije pa posebnosti posameznih podatkov.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099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82561" y="803940"/>
                <a:ext cx="11088329" cy="605406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lphaLcParenR" startAt="2"/>
                </a:pPr>
                <a:r>
                  <a:rPr lang="sl-SI" sz="2000" b="1" dirty="0" smtClean="0"/>
                  <a:t>Ali lahko izračunamo povprečje podatkom o barvi las: svetla, rjava, črna, rdeča, bela? </a:t>
                </a:r>
              </a:p>
              <a:p>
                <a:pPr marL="0" indent="0">
                  <a:buNone/>
                </a:pPr>
                <a:r>
                  <a:rPr lang="sl-SI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REŠITEV: NE, saj so podatki opisni, in ne moremo izračunati njihove vsote.</a:t>
                </a:r>
              </a:p>
              <a:p>
                <a:pPr marL="0" indent="0">
                  <a:buNone/>
                </a:pPr>
                <a:endParaRPr lang="sl-SI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sl-SI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sl-SI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sl-SI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sl-SI" sz="2000" b="1" dirty="0" smtClean="0"/>
                  <a:t>c) PRVI ZGLED na </a:t>
                </a:r>
                <a:r>
                  <a:rPr lang="sl-SI" sz="2000" b="1" dirty="0" smtClean="0">
                    <a:hlinkClick r:id="rId2"/>
                  </a:rPr>
                  <a:t>povezavi</a:t>
                </a:r>
                <a:r>
                  <a:rPr lang="sl-SI" sz="2000" b="1" dirty="0" smtClean="0"/>
                  <a:t> v i-</a:t>
                </a:r>
                <a:r>
                  <a:rPr lang="sl-SI" sz="2000" b="1" dirty="0" err="1" smtClean="0"/>
                  <a:t>učb</a:t>
                </a:r>
                <a:r>
                  <a:rPr lang="sl-SI" sz="2000" b="1" dirty="0" smtClean="0"/>
                  <a:t>. PREPIŠI v zvezek in GA REŠI. </a:t>
                </a:r>
              </a:p>
              <a:p>
                <a:pPr marL="0" indent="0">
                  <a:buNone/>
                </a:pPr>
                <a:endParaRPr lang="sl-SI" sz="2000" b="1" dirty="0"/>
              </a:p>
              <a:p>
                <a:pPr marL="0" indent="0">
                  <a:buNone/>
                </a:pPr>
                <a:endParaRPr lang="sl-SI" sz="2000" b="1" dirty="0" smtClean="0"/>
              </a:p>
              <a:p>
                <a:pPr marL="0" indent="0">
                  <a:buNone/>
                </a:pPr>
                <a:endParaRPr lang="sl-SI" sz="2000" b="1" dirty="0"/>
              </a:p>
              <a:p>
                <a:r>
                  <a:rPr lang="sl-SI" sz="2000" b="1" dirty="0" smtClean="0"/>
                  <a:t>Opomba: </a:t>
                </a:r>
                <a:r>
                  <a:rPr lang="sl-SI" sz="2000" dirty="0" smtClean="0"/>
                  <a:t>Podatke, ki se ponovijo, navadno zapišemo kot </a:t>
                </a:r>
                <a:r>
                  <a:rPr lang="sl-SI" sz="2000" b="1" dirty="0" smtClean="0"/>
                  <a:t>večkratnik </a:t>
                </a:r>
                <a:r>
                  <a:rPr lang="sl-SI" sz="2000" dirty="0" smtClean="0"/>
                  <a:t>ponovitev = </a:t>
                </a:r>
                <a:r>
                  <a:rPr lang="sl-SI" sz="2000" b="1" dirty="0" smtClean="0"/>
                  <a:t>frekvenca</a:t>
                </a:r>
                <a:r>
                  <a:rPr lang="sl-SI" sz="2000" dirty="0" smtClean="0"/>
                  <a:t> ponovitev.</a:t>
                </a:r>
              </a:p>
              <a:p>
                <a:pPr marL="0" indent="0">
                  <a:buNone/>
                </a:pPr>
                <a:r>
                  <a:rPr lang="sl-SI" sz="2000" b="1" dirty="0" smtClean="0"/>
                  <a:t>    Primer za zgled 2 iz i-</a:t>
                </a:r>
                <a:r>
                  <a:rPr lang="sl-SI" sz="2000" b="1" dirty="0" err="1" smtClean="0"/>
                  <a:t>učb</a:t>
                </a:r>
                <a:r>
                  <a:rPr lang="sl-SI" sz="2000" b="1" dirty="0" smtClean="0"/>
                  <a:t>.: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l-SI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𝟓𝟓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𝟒𝟑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𝟓𝟐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𝟔𝟓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sl-SI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sl-SI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000" b="1" i="1" smtClean="0">
                        <a:latin typeface="Cambria Math" panose="02040503050406030204" pitchFamily="18" charset="0"/>
                      </a:rPr>
                      <m:t>𝟒𝟐</m:t>
                    </m:r>
                    <m:r>
                      <a:rPr lang="sl-SI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2000" b="1" i="1" smtClean="0">
                        <a:latin typeface="Cambria Math" panose="02040503050406030204" pitchFamily="18" charset="0"/>
                      </a:rPr>
                      <m:t>𝒎𝒊𝒏𝒖𝒕</m:t>
                    </m:r>
                  </m:oMath>
                </a14:m>
                <a:r>
                  <a:rPr lang="sl-SI" sz="20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sl-SI" sz="2000" b="1" dirty="0" smtClean="0">
                    <a:solidFill>
                      <a:srgbClr val="FF0000"/>
                    </a:solidFill>
                  </a:rPr>
                  <a:t>    			</a:t>
                </a:r>
              </a:p>
              <a:p>
                <a:pPr marL="0" indent="0">
                  <a:buNone/>
                </a:pPr>
                <a:r>
                  <a:rPr lang="sl-SI" sz="2000" b="1" dirty="0">
                    <a:solidFill>
                      <a:srgbClr val="FF0000"/>
                    </a:solidFill>
                  </a:rPr>
                  <a:t>	</a:t>
                </a:r>
                <a:r>
                  <a:rPr lang="sl-SI" sz="2000" b="1" dirty="0" smtClean="0">
                    <a:solidFill>
                      <a:srgbClr val="FF0000"/>
                    </a:solidFill>
                  </a:rPr>
                  <a:t>		</a:t>
                </a:r>
                <a:r>
                  <a:rPr lang="sl-SI" sz="1600" dirty="0" smtClean="0">
                    <a:solidFill>
                      <a:srgbClr val="FF0000"/>
                    </a:solidFill>
                  </a:rPr>
                  <a:t>Frekvenca št. 55</a:t>
                </a:r>
              </a:p>
              <a:p>
                <a:pPr marL="0" indent="0">
                  <a:buNone/>
                </a:pPr>
                <a:endParaRPr lang="sl-SI" sz="2000" b="1" dirty="0" smtClean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2561" y="803940"/>
                <a:ext cx="11088329" cy="6054060"/>
              </a:xfrm>
              <a:blipFill>
                <a:blip r:embed="rId3"/>
                <a:stretch>
                  <a:fillRect l="-605" t="-120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jeZBesedilom 1"/>
          <p:cNvSpPr txBox="1"/>
          <p:nvPr/>
        </p:nvSpPr>
        <p:spPr>
          <a:xfrm>
            <a:off x="661219" y="1903758"/>
            <a:ext cx="6585155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SKLEP: AS določamo samo številskim podatkom.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93173" y="3709345"/>
            <a:ext cx="10867104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SKLEP: Pri računanju aritmetične sredine upoštevamo VSE podatke, tudi tiste, ki so enaki 0, in tiste, ki se ponovijo. </a:t>
            </a:r>
          </a:p>
        </p:txBody>
      </p:sp>
      <p:cxnSp>
        <p:nvCxnSpPr>
          <p:cNvPr id="8" name="Raven puščični povezovalnik 7"/>
          <p:cNvCxnSpPr/>
          <p:nvPr/>
        </p:nvCxnSpPr>
        <p:spPr>
          <a:xfrm flipH="1" flipV="1">
            <a:off x="3755307" y="5395060"/>
            <a:ext cx="396978" cy="809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82561" y="803940"/>
            <a:ext cx="11088329" cy="60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/>
              <a:t>d)  Še enkrat si oglej PRVI ZGLED na </a:t>
            </a:r>
            <a:r>
              <a:rPr lang="sl-SI" sz="2000" b="1" dirty="0" smtClean="0">
                <a:hlinkClick r:id="rId2"/>
              </a:rPr>
              <a:t>povezavi</a:t>
            </a:r>
            <a:r>
              <a:rPr lang="sl-SI" sz="2000" b="1" dirty="0" smtClean="0"/>
              <a:t> v i-</a:t>
            </a:r>
            <a:r>
              <a:rPr lang="sl-SI" sz="2000" b="1" dirty="0" err="1" smtClean="0"/>
              <a:t>učb</a:t>
            </a:r>
            <a:r>
              <a:rPr lang="sl-SI" sz="2000" b="1" dirty="0" smtClean="0"/>
              <a:t>.  in odgovori na vprašanja:</a:t>
            </a:r>
          </a:p>
          <a:p>
            <a:r>
              <a:rPr lang="sl-SI" sz="2000" dirty="0" smtClean="0"/>
              <a:t>Kateri dan Ožbej ni tekel?</a:t>
            </a:r>
          </a:p>
          <a:p>
            <a:r>
              <a:rPr lang="sl-SI" sz="2000" dirty="0" smtClean="0"/>
              <a:t>Kakšen bi bil povprečen čas teka na dan, če bi Ožbej povprečje računal le za dni, ko je tekel? (pazi, število vseh podatkov je v tem primeru manjše!) </a:t>
            </a: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R: (49 minut)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b="1" dirty="0" smtClean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693173" y="2401655"/>
            <a:ext cx="10867104" cy="7694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SKLEP: </a:t>
            </a:r>
            <a:r>
              <a:rPr lang="sl-SI" sz="2000" b="1" dirty="0">
                <a:solidFill>
                  <a:srgbClr val="FF0000"/>
                </a:solidFill>
              </a:rPr>
              <a:t>Če v množici zbranih podatkov SAMO EN PODATEK PO VREDNOSTI ZELO ODSTOPA navzgor ali navzdol od vseh preostalih, to bistveno vpliva </a:t>
            </a:r>
            <a:r>
              <a:rPr lang="sl-SI" sz="2000" b="1" dirty="0" smtClean="0">
                <a:solidFill>
                  <a:srgbClr val="FF0000"/>
                </a:solidFill>
              </a:rPr>
              <a:t>na vrednost ARITMETIČNE SREDINE.</a:t>
            </a:r>
          </a:p>
        </p:txBody>
      </p:sp>
    </p:spTree>
    <p:extLst>
      <p:ext uri="{BB962C8B-B14F-4D97-AF65-F5344CB8AC3E}">
        <p14:creationId xmlns:p14="http://schemas.microsoft.com/office/powerpoint/2010/main" val="40401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značba mesta vsebin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20212" y="656456"/>
                <a:ext cx="11088329" cy="6054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sz="2400" b="1" dirty="0" smtClean="0"/>
                  <a:t>UTRJEVANJE : Reši v zvezek, rešitve preveri v i-učbeniku</a:t>
                </a:r>
              </a:p>
              <a:p>
                <a:pPr marL="0" indent="0">
                  <a:buNone/>
                </a:pPr>
                <a:endParaRPr lang="sl-SI" sz="2400" b="1" dirty="0" smtClean="0"/>
              </a:p>
              <a:p>
                <a:pPr marL="0" indent="0">
                  <a:buNone/>
                </a:pPr>
                <a:r>
                  <a:rPr lang="sl-SI" sz="2400" b="1" dirty="0" smtClean="0">
                    <a:solidFill>
                      <a:srgbClr val="00B050"/>
                    </a:solidFill>
                  </a:rPr>
                  <a:t>VSI NIVOJI:</a:t>
                </a:r>
              </a:p>
              <a:p>
                <a:pPr marL="0" indent="0">
                  <a:buNone/>
                </a:pPr>
                <a:r>
                  <a:rPr lang="sl-SI" sz="2400" b="1" dirty="0" smtClean="0"/>
                  <a:t>i-učbenik:</a:t>
                </a:r>
                <a:r>
                  <a:rPr lang="sl-SI" sz="2400" dirty="0" smtClean="0"/>
                  <a:t> naloge 1, 3 in 5 na </a:t>
                </a:r>
                <a:r>
                  <a:rPr lang="sl-SI" sz="2400" dirty="0" smtClean="0">
                    <a:hlinkClick r:id="rId2"/>
                  </a:rPr>
                  <a:t>povezavi</a:t>
                </a:r>
                <a:endParaRPr lang="sl-SI" sz="2400" dirty="0" smtClean="0"/>
              </a:p>
              <a:p>
                <a:pPr marL="0" indent="0">
                  <a:buNone/>
                </a:pPr>
                <a:r>
                  <a:rPr lang="sl-SI" sz="2400" b="1" dirty="0" smtClean="0"/>
                  <a:t>i-učbenik: zgled 3 na </a:t>
                </a:r>
                <a:r>
                  <a:rPr lang="sl-SI" sz="2400" b="1" dirty="0" smtClean="0">
                    <a:hlinkClick r:id="rId3"/>
                  </a:rPr>
                  <a:t>povezavi</a:t>
                </a:r>
                <a:endParaRPr lang="sl-SI" sz="2400" b="1" dirty="0" smtClean="0"/>
              </a:p>
              <a:p>
                <a:pPr marL="0" indent="0">
                  <a:buNone/>
                </a:pPr>
                <a:endParaRPr lang="sl-SI" sz="2400" dirty="0"/>
              </a:p>
              <a:p>
                <a:pPr marL="0" indent="0">
                  <a:buNone/>
                </a:pPr>
                <a:r>
                  <a:rPr lang="sl-SI" sz="2400" b="1" dirty="0" smtClean="0"/>
                  <a:t>Stičišče 9/str. 275: naloga 24</a:t>
                </a:r>
              </a:p>
              <a:p>
                <a:pPr marL="0" indent="0">
                  <a:buNone/>
                </a:pPr>
                <a:endParaRPr lang="sl-SI" sz="2400" dirty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sl-SI" sz="2400" b="1" dirty="0" smtClean="0">
                    <a:solidFill>
                      <a:srgbClr val="0070C0"/>
                    </a:solidFill>
                  </a:rPr>
                  <a:t>2.</a:t>
                </a:r>
                <a:r>
                  <a:rPr lang="sl-SI" sz="2400" b="1" dirty="0" smtClean="0"/>
                  <a:t> in </a:t>
                </a:r>
                <a:r>
                  <a:rPr lang="sl-SI" sz="2400" b="1" dirty="0" smtClean="0">
                    <a:solidFill>
                      <a:srgbClr val="FF0000"/>
                    </a:solidFill>
                  </a:rPr>
                  <a:t>3. </a:t>
                </a:r>
                <a:r>
                  <a:rPr lang="sl-SI" sz="2400" b="1" dirty="0" smtClean="0"/>
                  <a:t>nivo reši še besedilno nalogo: 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sl-SI" altLang="sl-SI" sz="2400" b="0" i="0" u="none" strike="noStrike" cap="none" normalizeH="0" baseline="0" dirty="0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Jan ima </a:t>
                </a:r>
                <a14:m>
                  <m:oMath xmlns:m="http://schemas.openxmlformats.org/officeDocument/2006/math">
                    <m:r>
                      <a:rPr kumimoji="0" lang="sl-SI" altLang="sl-SI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sl-SI" altLang="sl-SI" sz="2400" b="0" i="0" u="none" strike="noStrike" cap="none" normalizeH="0" baseline="0" dirty="0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 </a:t>
                </a:r>
                <a:r>
                  <a:rPr kumimoji="0" lang="sl-SI" altLang="sl-SI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frnikul</a:t>
                </a:r>
                <a:r>
                  <a:rPr kumimoji="0" lang="sl-SI" altLang="sl-SI" sz="2400" b="0" i="0" u="none" strike="noStrike" cap="none" normalizeH="0" baseline="0" dirty="0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, Miha ima </a:t>
                </a:r>
                <a14:m>
                  <m:oMath xmlns:m="http://schemas.openxmlformats.org/officeDocument/2006/math">
                    <m:r>
                      <a:rPr kumimoji="0" lang="sl-SI" altLang="sl-SI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kumimoji="0" lang="sl-SI" altLang="sl-SI" sz="2400" b="0" i="0" u="none" strike="noStrike" cap="none" normalizeH="0" baseline="0" dirty="0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 </a:t>
                </a:r>
                <a:r>
                  <a:rPr kumimoji="0" lang="sl-SI" altLang="sl-SI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frnikule</a:t>
                </a:r>
                <a:r>
                  <a:rPr kumimoji="0" lang="sl-SI" altLang="sl-SI" sz="2400" b="0" i="0" u="none" strike="noStrike" cap="none" normalizeH="0" baseline="0" dirty="0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 več od Jana, Maj ima </a:t>
                </a:r>
                <a14:m>
                  <m:oMath xmlns:m="http://schemas.openxmlformats.org/officeDocument/2006/math">
                    <m:r>
                      <a:rPr kumimoji="0" lang="sl-SI" altLang="sl-SI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kumimoji="0" lang="sl-SI" altLang="sl-SI" sz="2400" b="0" i="0" u="none" strike="noStrike" cap="none" normalizeH="0" baseline="0" dirty="0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 </a:t>
                </a:r>
                <a:r>
                  <a:rPr kumimoji="0" lang="sl-SI" altLang="sl-SI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frnikul</a:t>
                </a:r>
                <a:r>
                  <a:rPr kumimoji="0" lang="sl-SI" altLang="sl-SI" sz="2400" b="0" i="0" u="none" strike="noStrike" cap="none" normalizeH="0" baseline="0" dirty="0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 manj od Miha. Koliko </a:t>
                </a:r>
                <a:r>
                  <a:rPr kumimoji="0" lang="sl-SI" altLang="sl-SI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frnikul</a:t>
                </a:r>
                <a:r>
                  <a:rPr kumimoji="0" lang="sl-SI" altLang="sl-SI" sz="2400" b="0" i="0" u="none" strike="noStrike" cap="none" normalizeH="0" baseline="0" dirty="0" smtClean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rPr>
                  <a:t> ima vsak, če jih imajo v povprečju 24? </a:t>
                </a:r>
                <a:r>
                  <a:rPr lang="sl-SI" altLang="sl-SI" sz="100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(Rešitev: Jan 25, Miha 28, Maj 19)</a:t>
                </a:r>
                <a:endParaRPr kumimoji="0" lang="sl-SI" altLang="sl-SI" sz="10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cs typeface="Arial" panose="020B0604020202020204" pitchFamily="34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kumimoji="0" lang="sl-SI" altLang="sl-SI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sl-SI" sz="1800" b="1" dirty="0" smtClean="0"/>
              </a:p>
              <a:p>
                <a:pPr marL="342900" indent="-342900">
                  <a:buAutoNum type="arabicPeriod"/>
                </a:pPr>
                <a:endParaRPr lang="sl-SI" sz="1800" b="1" dirty="0" smtClean="0"/>
              </a:p>
            </p:txBody>
          </p:sp>
        </mc:Choice>
        <mc:Fallback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20212" y="656456"/>
                <a:ext cx="11088329" cy="6054060"/>
              </a:xfrm>
              <a:blipFill>
                <a:blip r:embed="rId4"/>
                <a:stretch>
                  <a:fillRect l="-825" t="-141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715" y="3496911"/>
            <a:ext cx="65" cy="37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576</Words>
  <Application>Microsoft Office PowerPoint</Application>
  <PresentationFormat>Širokozaslonsko</PresentationFormat>
  <Paragraphs>74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Officeova tema</vt:lpstr>
      <vt:lpstr>OBDELAVA PODATKOV</vt:lpstr>
      <vt:lpstr>Ponovitev: PODATKI – samostojno ponavljanje z učbenikom</vt:lpstr>
      <vt:lpstr>2. SREDNJE VREDNOSTI = TIPIČNE VREDNOSTI (Stičišče, str. 269, i-učb.)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OBDELAVA PODATKOV</dc:title>
  <dc:creator>Windows User</dc:creator>
  <cp:lastModifiedBy>Windows User</cp:lastModifiedBy>
  <cp:revision>77</cp:revision>
  <dcterms:created xsi:type="dcterms:W3CDTF">2020-03-15T15:07:20Z</dcterms:created>
  <dcterms:modified xsi:type="dcterms:W3CDTF">2020-03-16T10:16:45Z</dcterms:modified>
</cp:coreProperties>
</file>