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6" r:id="rId4"/>
    <p:sldId id="261" r:id="rId5"/>
    <p:sldId id="272" r:id="rId6"/>
    <p:sldId id="268" r:id="rId7"/>
    <p:sldId id="270" r:id="rId8"/>
    <p:sldId id="271" r:id="rId9"/>
    <p:sldId id="267" r:id="rId10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15. 03. 2020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42754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15. 03. 2020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9364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15. 03. 2020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90949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15. 03. 2020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04355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15. 03. 2020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52613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15. 03. 2020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96251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15. 03. 2020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47276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15. 03. 2020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31811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15. 03. 2020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09302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15. 03. 2020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34394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257E-E6F5-4C65-B9FF-C10E93D26904}" type="datetimeFigureOut">
              <a:rPr lang="sl-SI" smtClean="0"/>
              <a:t>15. 03. 2020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0382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F257E-E6F5-4C65-B9FF-C10E93D26904}" type="datetimeFigureOut">
              <a:rPr lang="sl-SI" smtClean="0"/>
              <a:t>15. 03. 2020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5B49B-77D7-4941-AC4C-5E94208E48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78376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arnes.si/~vzagar/trik.1.4/trik1104.ht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nejta.splet.arnes.si/geometrija-v-splosnem/trikotniki/" TargetMode="External"/><Relationship Id="rId4" Type="http://schemas.openxmlformats.org/officeDocument/2006/relationships/hyperlink" Target="http://www2.arnes.si/~vzagar/trik.1.4/trik1104.ht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eucbeniki.sio.si/matematika7/688/index3.html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nejta.splet.arnes.si/geometrija-v-splosnem/trikotniki/" TargetMode="External"/><Relationship Id="rId5" Type="http://schemas.openxmlformats.org/officeDocument/2006/relationships/hyperlink" Target="http://www2.arnes.si/~vzagar/trik.1.4/trik1104.htm" TargetMode="Externa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7" Type="http://schemas.openxmlformats.org/officeDocument/2006/relationships/hyperlink" Target="http://www2.arnes.si/~vzagar/trik.1.4/trik1104.htm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fif"/><Relationship Id="rId7" Type="http://schemas.openxmlformats.org/officeDocument/2006/relationships/hyperlink" Target="http://www2.arnes.si/~vzagar/trik.1.4/trik1104.htm" TargetMode="External"/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7.png"/><Relationship Id="rId5" Type="http://schemas.openxmlformats.org/officeDocument/2006/relationships/hyperlink" Target="https://eucbeniki.sio.si/matematika7/688/index4.html" TargetMode="External"/><Relationship Id="rId4" Type="http://schemas.openxmlformats.org/officeDocument/2006/relationships/image" Target="../media/image9.jf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>
                <a:solidFill>
                  <a:srgbClr val="FF0000"/>
                </a:solidFill>
                <a:latin typeface="+mn-lt"/>
              </a:rPr>
              <a:t>NOTRANJI IN ZUNANJI KOTI TRIKOTNIKA (Stičišče. </a:t>
            </a:r>
            <a:r>
              <a:rPr lang="sl-SI" b="1" smtClean="0">
                <a:solidFill>
                  <a:srgbClr val="FF0000"/>
                </a:solidFill>
                <a:latin typeface="+mn-lt"/>
              </a:rPr>
              <a:t>str</a:t>
            </a:r>
            <a:r>
              <a:rPr lang="sl-SI" b="1" dirty="0" smtClean="0">
                <a:solidFill>
                  <a:srgbClr val="FF0000"/>
                </a:solidFill>
                <a:latin typeface="+mn-lt"/>
              </a:rPr>
              <a:t>. 232)</a:t>
            </a:r>
            <a:endParaRPr lang="sl-SI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01142" y="1859970"/>
            <a:ext cx="5153891" cy="4037892"/>
          </a:xfrm>
          <a:prstGeom prst="rect">
            <a:avLst/>
          </a:prstGeom>
        </p:spPr>
      </p:pic>
      <p:sp>
        <p:nvSpPr>
          <p:cNvPr id="3" name="PoljeZBesedilom 2"/>
          <p:cNvSpPr txBox="1"/>
          <p:nvPr/>
        </p:nvSpPr>
        <p:spPr>
          <a:xfrm>
            <a:off x="3148642" y="5986731"/>
            <a:ext cx="610750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800" dirty="0" smtClean="0">
                <a:hlinkClick r:id="rId3"/>
              </a:rPr>
              <a:t>Vir: http</a:t>
            </a:r>
            <a:r>
              <a:rPr lang="sl-SI" sz="800" dirty="0">
                <a:hlinkClick r:id="rId3"/>
              </a:rPr>
              <a:t>://www2.arnes.si/~vzagar/trik.1.4/trik1104.htm</a:t>
            </a:r>
            <a:endParaRPr lang="sl-SI" sz="800" dirty="0"/>
          </a:p>
        </p:txBody>
      </p:sp>
    </p:spTree>
    <p:extLst>
      <p:ext uri="{BB962C8B-B14F-4D97-AF65-F5344CB8AC3E}">
        <p14:creationId xmlns:p14="http://schemas.microsoft.com/office/powerpoint/2010/main" val="219447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29888" y="142614"/>
            <a:ext cx="10515600" cy="78010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sl-SI" b="1" dirty="0" smtClean="0">
                <a:solidFill>
                  <a:srgbClr val="FF0000"/>
                </a:solidFill>
                <a:latin typeface="+mn-lt"/>
              </a:rPr>
              <a:t>VSOTA NOTRANJIH KOTOV V TRIKOTNIKU</a:t>
            </a:r>
            <a:endParaRPr lang="sl-SI" b="1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značba mesta vsebine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581891" y="1044227"/>
                <a:ext cx="6675120" cy="547294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l-SI" sz="2400" b="1" dirty="0" smtClean="0">
                    <a:solidFill>
                      <a:srgbClr val="FF0000"/>
                    </a:solidFill>
                  </a:rPr>
                  <a:t>Uvodno preiskovanje: </a:t>
                </a:r>
                <a:r>
                  <a:rPr lang="sl-SI" sz="2400" b="1" dirty="0" smtClean="0"/>
                  <a:t>rešuješ samostojno!</a:t>
                </a:r>
              </a:p>
              <a:p>
                <a:pPr marL="514350" lvl="0" indent="-514350">
                  <a:buFont typeface="+mj-lt"/>
                  <a:buAutoNum type="arabicPeriod"/>
                </a:pPr>
                <a:r>
                  <a:rPr lang="sl-SI" sz="2400" b="1" dirty="0" smtClean="0"/>
                  <a:t>naloga</a:t>
                </a:r>
                <a:r>
                  <a:rPr lang="sl-SI" sz="2400" b="1" dirty="0"/>
                  <a:t>: </a:t>
                </a:r>
                <a:endParaRPr lang="sl-SI" sz="2400" b="1" dirty="0" smtClean="0"/>
              </a:p>
              <a:p>
                <a:pPr marL="0" lvl="0" indent="0">
                  <a:buNone/>
                </a:pPr>
                <a:r>
                  <a:rPr lang="sl-SI" sz="2400" dirty="0" smtClean="0"/>
                  <a:t>V </a:t>
                </a:r>
                <a:r>
                  <a:rPr lang="sl-SI" sz="2400" dirty="0"/>
                  <a:t>zvezek nariši poljuben trikotnik. Označi njegova oglišča z A, B, C in kote z </a:t>
                </a:r>
                <a14:m>
                  <m:oMath xmlns:m="http://schemas.openxmlformats.org/officeDocument/2006/math">
                    <m:r>
                      <a:rPr lang="sl-SI" sz="2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sl-SI" sz="24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sl-SI" sz="24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sl-SI" sz="24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sl-SI" sz="24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sl-SI" sz="24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sl-SI" sz="2400" dirty="0"/>
                  <a:t> </a:t>
                </a:r>
              </a:p>
              <a:p>
                <a:pPr marL="0" indent="0">
                  <a:buNone/>
                </a:pPr>
                <a:endParaRPr lang="sl-SI" sz="2400" dirty="0"/>
              </a:p>
              <a:p>
                <a:pPr marL="457200" lvl="0" indent="-457200">
                  <a:buFont typeface="+mj-lt"/>
                  <a:buAutoNum type="alphaLcParenR"/>
                </a:pPr>
                <a:r>
                  <a:rPr lang="sl-SI" sz="2400" b="1" dirty="0"/>
                  <a:t>Izmeri</a:t>
                </a:r>
                <a:r>
                  <a:rPr lang="sl-SI" sz="2400" dirty="0"/>
                  <a:t> velikosti notranjih kotov in jih zapiši:  </a:t>
                </a:r>
              </a:p>
              <a:p>
                <a14:m>
                  <m:oMath xmlns:m="http://schemas.openxmlformats.org/officeDocument/2006/math">
                    <m:r>
                      <a:rPr lang="sl-SI" sz="2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sl-SI" sz="2400" i="1">
                        <a:latin typeface="Cambria Math" panose="02040503050406030204" pitchFamily="18" charset="0"/>
                      </a:rPr>
                      <m:t>= ___________ </m:t>
                    </m:r>
                  </m:oMath>
                </a14:m>
                <a:endParaRPr lang="sl-SI" sz="2400" dirty="0"/>
              </a:p>
              <a:p>
                <a14:m>
                  <m:oMath xmlns:m="http://schemas.openxmlformats.org/officeDocument/2006/math">
                    <m:r>
                      <a:rPr lang="sl-SI" sz="24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sl-SI" sz="2400" i="1">
                        <a:latin typeface="Cambria Math" panose="02040503050406030204" pitchFamily="18" charset="0"/>
                      </a:rPr>
                      <m:t>= ___________</m:t>
                    </m:r>
                  </m:oMath>
                </a14:m>
                <a:endParaRPr lang="sl-SI" sz="2400" dirty="0"/>
              </a:p>
              <a:p>
                <a14:m>
                  <m:oMath xmlns:m="http://schemas.openxmlformats.org/officeDocument/2006/math">
                    <m:r>
                      <a:rPr lang="sl-SI" sz="24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sl-SI" sz="2400" i="1">
                        <a:latin typeface="Cambria Math" panose="02040503050406030204" pitchFamily="18" charset="0"/>
                      </a:rPr>
                      <m:t>= ___________</m:t>
                    </m:r>
                  </m:oMath>
                </a14:m>
                <a:endParaRPr lang="sl-SI" sz="2400" dirty="0" smtClean="0"/>
              </a:p>
              <a:p>
                <a:pPr marL="0" indent="0">
                  <a:buNone/>
                </a:pPr>
                <a:endParaRPr lang="sl-SI" sz="2400" dirty="0" smtClean="0"/>
              </a:p>
              <a:p>
                <a:pPr marL="0" indent="0">
                  <a:buNone/>
                </a:pPr>
                <a:r>
                  <a:rPr lang="sl-SI" sz="2400" b="1" dirty="0" smtClean="0"/>
                  <a:t>b)    Izračunaj</a:t>
                </a:r>
                <a:r>
                  <a:rPr lang="sl-SI" sz="2400" b="1" dirty="0" smtClean="0">
                    <a:solidFill>
                      <a:srgbClr val="222222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vsoto </a:t>
                </a:r>
                <a:r>
                  <a:rPr lang="sl-SI" sz="2400" dirty="0" smtClean="0">
                    <a:solidFill>
                      <a:srgbClr val="222222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izmerjenih kotov:  </a:t>
                </a:r>
                <a:endParaRPr lang="sl-SI" sz="2400" dirty="0" smtClean="0">
                  <a:solidFill>
                    <a:srgbClr val="222222"/>
                  </a:solidFill>
                  <a:latin typeface="Cambria Math" panose="02040503050406030204" pitchFamily="18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sl-SI" sz="2400" i="1">
                        <a:solidFill>
                          <a:srgbClr val="222222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𝛼</m:t>
                    </m:r>
                    <m:r>
                      <a:rPr lang="sl-SI" sz="2400" i="1">
                        <a:solidFill>
                          <a:srgbClr val="222222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 </m:t>
                    </m:r>
                    <m:r>
                      <a:rPr lang="sl-SI" sz="2400" i="1">
                        <a:solidFill>
                          <a:srgbClr val="222222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𝛽</m:t>
                    </m:r>
                    <m:r>
                      <a:rPr lang="sl-SI" sz="2400" i="1">
                        <a:solidFill>
                          <a:srgbClr val="222222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 </m:t>
                    </m:r>
                    <m:r>
                      <a:rPr lang="sl-SI" sz="2400" i="1">
                        <a:solidFill>
                          <a:srgbClr val="222222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𝛾</m:t>
                    </m:r>
                    <m:r>
                      <a:rPr lang="sl-SI" sz="2400" i="1">
                        <a:solidFill>
                          <a:srgbClr val="222222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sl-SI" sz="2400" dirty="0">
                    <a:solidFill>
                      <a:srgbClr val="222222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___________.</a:t>
                </a:r>
                <a:endParaRPr lang="sl-SI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sl-SI" sz="2400" dirty="0"/>
              </a:p>
              <a:p>
                <a:endParaRPr lang="sl-SI" sz="2400" dirty="0" smtClean="0"/>
              </a:p>
              <a:p>
                <a:endParaRPr lang="sl-SI" sz="2400" dirty="0"/>
              </a:p>
            </p:txBody>
          </p:sp>
        </mc:Choice>
        <mc:Fallback xmlns="">
          <p:sp>
            <p:nvSpPr>
              <p:cNvPr id="6" name="Označba mesta vsebin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81891" y="1044227"/>
                <a:ext cx="6675120" cy="5472949"/>
              </a:xfrm>
              <a:blipFill>
                <a:blip r:embed="rId2"/>
                <a:stretch>
                  <a:fillRect l="-1461" t="-1559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Označba mesta vsebine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9246" y="2107661"/>
            <a:ext cx="4518524" cy="3004665"/>
          </a:xfrm>
        </p:spPr>
      </p:pic>
      <p:sp>
        <p:nvSpPr>
          <p:cNvPr id="5" name="PoljeZBesedilom 4"/>
          <p:cNvSpPr txBox="1"/>
          <p:nvPr/>
        </p:nvSpPr>
        <p:spPr>
          <a:xfrm>
            <a:off x="7792585" y="5004604"/>
            <a:ext cx="32118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800" dirty="0" smtClean="0">
                <a:hlinkClick r:id="rId4"/>
              </a:rPr>
              <a:t>Vir: </a:t>
            </a:r>
            <a:r>
              <a:rPr lang="sl-SI" sz="800" dirty="0">
                <a:hlinkClick r:id="rId5"/>
              </a:rPr>
              <a:t>http://nejta.splet.arnes.si/geometrija-v-splosnem/trikotniki/</a:t>
            </a:r>
            <a:endParaRPr lang="sl-SI" sz="800" dirty="0"/>
          </a:p>
        </p:txBody>
      </p:sp>
    </p:spTree>
    <p:extLst>
      <p:ext uri="{BB962C8B-B14F-4D97-AF65-F5344CB8AC3E}">
        <p14:creationId xmlns:p14="http://schemas.microsoft.com/office/powerpoint/2010/main" val="942330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Označba mesta vsebine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561177" y="412460"/>
                <a:ext cx="10989425" cy="6021591"/>
              </a:xfr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l-SI" sz="2400" b="1" dirty="0" smtClean="0">
                    <a:solidFill>
                      <a:srgbClr val="FF0000"/>
                    </a:solidFill>
                  </a:rPr>
                  <a:t>Uvodno preiskovanje: </a:t>
                </a:r>
                <a:r>
                  <a:rPr lang="sl-SI" sz="2400" b="1" dirty="0" smtClean="0"/>
                  <a:t>rešuješ samostojno!</a:t>
                </a:r>
              </a:p>
              <a:p>
                <a:pPr marL="0" lvl="0" indent="0">
                  <a:buNone/>
                </a:pPr>
                <a:r>
                  <a:rPr lang="sl-SI" sz="2400" b="1" dirty="0" smtClean="0"/>
                  <a:t>2. naloga: </a:t>
                </a:r>
              </a:p>
              <a:p>
                <a:pPr lvl="0"/>
                <a:r>
                  <a:rPr lang="sl-SI" sz="2400" b="1" dirty="0"/>
                  <a:t>Izdelaj </a:t>
                </a:r>
                <a:r>
                  <a:rPr lang="sl-SI" sz="2400" dirty="0"/>
                  <a:t>svoj model notranjih kotov trikotnika po korakih, kot so predstavljeni v ALBUMU SLIK v i-učbeniku na povezavi </a:t>
                </a:r>
                <a:endParaRPr lang="sl-SI" sz="2400" dirty="0" smtClean="0"/>
              </a:p>
              <a:p>
                <a:pPr marL="0" lvl="0" indent="0">
                  <a:buNone/>
                </a:pPr>
                <a:r>
                  <a:rPr lang="sl-SI" sz="2400" u="sng" dirty="0" smtClean="0">
                    <a:hlinkClick r:id="rId2"/>
                  </a:rPr>
                  <a:t>https</a:t>
                </a:r>
                <a:r>
                  <a:rPr lang="sl-SI" sz="2400" u="sng" dirty="0">
                    <a:hlinkClick r:id="rId2"/>
                  </a:rPr>
                  <a:t>://eucbeniki.sio.si/matematika7/688/index3.html</a:t>
                </a:r>
                <a:r>
                  <a:rPr lang="sl-SI" sz="2400" dirty="0"/>
                  <a:t>.</a:t>
                </a:r>
              </a:p>
              <a:p>
                <a:pPr marL="0" indent="0">
                  <a:buNone/>
                </a:pPr>
                <a:endParaRPr lang="sl-SI" sz="2400" u="sng" dirty="0"/>
              </a:p>
              <a:p>
                <a:r>
                  <a:rPr lang="sl-SI" sz="2400" b="1" dirty="0"/>
                  <a:t>Rešitev naloge PRILEPI v ZVEZEK. </a:t>
                </a:r>
                <a:endParaRPr lang="sl-SI" sz="2400" b="1" dirty="0" smtClean="0"/>
              </a:p>
              <a:p>
                <a:endParaRPr lang="sl-SI" sz="2400" dirty="0"/>
              </a:p>
              <a:p>
                <a:pPr marL="0" indent="0">
                  <a:buNone/>
                </a:pPr>
                <a:endParaRPr lang="sl-SI" sz="2400" dirty="0"/>
              </a:p>
              <a:p>
                <a:pPr marL="0" indent="0">
                  <a:buNone/>
                </a:pPr>
                <a:endParaRPr lang="sl-SI" sz="2400" dirty="0" smtClean="0"/>
              </a:p>
              <a:p>
                <a:endParaRPr lang="sl-SI" sz="2400" dirty="0" smtClean="0"/>
              </a:p>
              <a:p>
                <a:pPr marL="0" indent="0">
                  <a:buNone/>
                </a:pPr>
                <a:endParaRPr lang="sl-SI" sz="2400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sl-SI" sz="2400" b="1" dirty="0" smtClean="0">
                    <a:solidFill>
                      <a:srgbClr val="FF0000"/>
                    </a:solidFill>
                  </a:rPr>
                  <a:t>VSOTA  NOTRANJIH KOTOV v trikotniku je ENAKA 180°: </a:t>
                </a:r>
                <a14:m>
                  <m:oMath xmlns:m="http://schemas.openxmlformats.org/officeDocument/2006/math">
                    <m:r>
                      <a:rPr lang="sl-SI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𝜶</m:t>
                    </m:r>
                    <m:r>
                      <a:rPr lang="sl-SI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 </m:t>
                    </m:r>
                    <m:r>
                      <a:rPr lang="sl-SI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𝜷</m:t>
                    </m:r>
                    <m:r>
                      <a:rPr lang="sl-SI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 </m:t>
                    </m:r>
                    <m:r>
                      <a:rPr lang="sl-SI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𝜸</m:t>
                    </m:r>
                    <m:r>
                      <a:rPr lang="sl-SI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sl-SI" sz="24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sl-SI" sz="24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180°</a:t>
                </a:r>
                <a:r>
                  <a:rPr lang="sl-SI" sz="2400" dirty="0" smtClean="0">
                    <a:solidFill>
                      <a:srgbClr val="222222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.</a:t>
                </a:r>
                <a:endParaRPr lang="sl-SI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sl-SI" sz="2400" b="1" dirty="0" smtClean="0">
                  <a:solidFill>
                    <a:srgbClr val="FF0000"/>
                  </a:solidFill>
                </a:endParaRPr>
              </a:p>
              <a:p>
                <a:endParaRPr lang="sl-SI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" name="Označba mesta vsebin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61177" y="412460"/>
                <a:ext cx="10989425" cy="6021591"/>
              </a:xfrm>
              <a:blipFill>
                <a:blip r:embed="rId3"/>
                <a:stretch>
                  <a:fillRect l="-832" t="-141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Slika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901" y="3423256"/>
            <a:ext cx="5905500" cy="2381250"/>
          </a:xfrm>
          <a:prstGeom prst="rect">
            <a:avLst/>
          </a:prstGeom>
        </p:spPr>
      </p:pic>
      <p:cxnSp>
        <p:nvCxnSpPr>
          <p:cNvPr id="3" name="Raven puščični povezovalnik 2"/>
          <p:cNvCxnSpPr/>
          <p:nvPr/>
        </p:nvCxnSpPr>
        <p:spPr>
          <a:xfrm flipH="1">
            <a:off x="6271404" y="3795623"/>
            <a:ext cx="992038" cy="81950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jeZBesedilom 4"/>
          <p:cNvSpPr txBox="1"/>
          <p:nvPr/>
        </p:nvSpPr>
        <p:spPr>
          <a:xfrm>
            <a:off x="7356763" y="3610957"/>
            <a:ext cx="1818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TO PRILEPIŠ!</a:t>
            </a:r>
            <a:endParaRPr lang="sl-SI" dirty="0"/>
          </a:p>
        </p:txBody>
      </p:sp>
      <p:sp>
        <p:nvSpPr>
          <p:cNvPr id="6" name="PoljeZBesedilom 5"/>
          <p:cNvSpPr txBox="1"/>
          <p:nvPr/>
        </p:nvSpPr>
        <p:spPr>
          <a:xfrm>
            <a:off x="4449966" y="5201425"/>
            <a:ext cx="32118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800" dirty="0" smtClean="0">
                <a:hlinkClick r:id="rId5"/>
              </a:rPr>
              <a:t>Vir: </a:t>
            </a:r>
            <a:r>
              <a:rPr lang="sl-SI" sz="800" dirty="0">
                <a:hlinkClick r:id="rId6"/>
              </a:rPr>
              <a:t>http://nejta.splet.arnes.si/geometrija-v-splosnem/trikotniki/</a:t>
            </a:r>
            <a:endParaRPr lang="sl-SI" sz="800" dirty="0"/>
          </a:p>
        </p:txBody>
      </p:sp>
    </p:spTree>
    <p:extLst>
      <p:ext uri="{BB962C8B-B14F-4D97-AF65-F5344CB8AC3E}">
        <p14:creationId xmlns:p14="http://schemas.microsoft.com/office/powerpoint/2010/main" val="65781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Utrjevanje: </a:t>
            </a:r>
            <a:endParaRPr lang="sl-SI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značba mest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sl-SI" b="1" dirty="0" smtClean="0"/>
                  <a:t>1. </a:t>
                </a:r>
                <a:r>
                  <a:rPr lang="sl-SI" b="1" dirty="0" err="1" smtClean="0"/>
                  <a:t>Učb</a:t>
                </a:r>
                <a:r>
                  <a:rPr lang="sl-SI" b="1" dirty="0" smtClean="0"/>
                  <a:t>. Stičišče 7: str. 232: </a:t>
                </a:r>
              </a:p>
              <a:p>
                <a:pPr marL="0" indent="0">
                  <a:buNone/>
                </a:pPr>
                <a:r>
                  <a:rPr lang="sl-SI" b="1" dirty="0" smtClean="0"/>
                  <a:t>PREPIŠI NAVODILO in ČIMBOLJ SAMOSTOJNO REŠI primera </a:t>
                </a:r>
                <a:r>
                  <a:rPr lang="sl-SI" b="1" dirty="0"/>
                  <a:t>3 in </a:t>
                </a:r>
                <a:r>
                  <a:rPr lang="sl-SI" b="1" dirty="0" smtClean="0"/>
                  <a:t>4 </a:t>
                </a:r>
              </a:p>
              <a:p>
                <a:pPr marL="0" indent="0">
                  <a:buNone/>
                </a:pPr>
                <a:r>
                  <a:rPr lang="sl-SI" dirty="0" smtClean="0"/>
                  <a:t>Če ne gre samostojno, si pomagaj s postopkom iz učbenika.</a:t>
                </a:r>
              </a:p>
              <a:p>
                <a:pPr marL="0" indent="0">
                  <a:buNone/>
                </a:pPr>
                <a:endParaRPr lang="sl-SI" dirty="0"/>
              </a:p>
              <a:p>
                <a:pPr marL="0" indent="0">
                  <a:buNone/>
                </a:pPr>
                <a:r>
                  <a:rPr lang="sl-SI" b="1" dirty="0" smtClean="0"/>
                  <a:t>2. Izračunaj velikost notranjih kotov v enakostraničnem trikotniku!</a:t>
                </a:r>
              </a:p>
              <a:p>
                <a:pPr marL="0" indent="0">
                  <a:buNone/>
                </a:pPr>
                <a:r>
                  <a:rPr lang="sl-SI" dirty="0" smtClean="0"/>
                  <a:t>(Namig: ker nasproti enako dolgim stranicam ležijo enako veliki koti, so vsi koti v enakostraničnem trikotniku enako veliki: </a:t>
                </a:r>
                <a14:m>
                  <m:oMath xmlns:m="http://schemas.openxmlformats.org/officeDocument/2006/math">
                    <m:r>
                      <a:rPr lang="sl-SI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l-S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l-SI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sl-S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l-SI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sl-SI" dirty="0" smtClean="0"/>
                  <a:t>)</a:t>
                </a:r>
              </a:p>
              <a:p>
                <a:pPr marL="0" indent="0">
                  <a:buNone/>
                </a:pPr>
                <a:endParaRPr lang="sl-SI" dirty="0"/>
              </a:p>
            </p:txBody>
          </p:sp>
        </mc:Choice>
        <mc:Fallback xmlns="">
          <p:sp>
            <p:nvSpPr>
              <p:cNvPr id="3" name="Označba mest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 r="-348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9051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dirty="0" smtClean="0">
                <a:latin typeface="+mn-lt"/>
              </a:rPr>
              <a:t>Rešitev 2.naloge</a:t>
            </a:r>
            <a:endParaRPr lang="sl-SI" sz="2400" b="1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značba mest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721821" y="1418302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l-SI" sz="2400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sl-SI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l-SI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l-SI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sl-SI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l-SI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sl-SI" sz="2400" dirty="0" smtClean="0"/>
                  <a:t>, torej je: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sl-SI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sl-SI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sl-SI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sl-SI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sl-SI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=180°</m:t>
                      </m:r>
                    </m:oMath>
                  </m:oMathPara>
                </a14:m>
                <a:endParaRPr lang="sl-SI" sz="2400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sl-SI" sz="2400" b="0" dirty="0" smtClean="0"/>
                  <a:t>					</a:t>
                </a:r>
                <a14:m>
                  <m:oMath xmlns:m="http://schemas.openxmlformats.org/officeDocument/2006/math">
                    <m:r>
                      <a:rPr lang="sl-SI" sz="2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sl-SI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sl-SI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l-SI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=180°</m:t>
                    </m:r>
                  </m:oMath>
                </a14:m>
                <a:endParaRPr lang="sl-SI" sz="2400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sl-SI" sz="2400" dirty="0" smtClean="0">
                    <a:ea typeface="Cambria Math" panose="02040503050406030204" pitchFamily="18" charset="0"/>
                  </a:rPr>
                  <a:t>					       </a:t>
                </a:r>
                <a14:m>
                  <m:oMath xmlns:m="http://schemas.openxmlformats.org/officeDocument/2006/math">
                    <m:r>
                      <a:rPr lang="sl-SI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l-SI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l-SI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sl-SI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80° :3</m:t>
                    </m:r>
                  </m:oMath>
                </a14:m>
                <a:endParaRPr lang="sl-SI" sz="2400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sl-SI" sz="2400" dirty="0">
                    <a:ea typeface="Cambria Math" panose="02040503050406030204" pitchFamily="18" charset="0"/>
                  </a:rPr>
                  <a:t>	</a:t>
                </a:r>
                <a:r>
                  <a:rPr lang="sl-SI" sz="2400" dirty="0" smtClean="0">
                    <a:ea typeface="Cambria Math" panose="02040503050406030204" pitchFamily="18" charset="0"/>
                  </a:rPr>
                  <a:t>				        </a:t>
                </a:r>
                <a14:m>
                  <m:oMath xmlns:m="http://schemas.openxmlformats.org/officeDocument/2006/math">
                    <m:r>
                      <a:rPr lang="sl-SI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l-SI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l-SI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sl-SI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0°</m:t>
                    </m:r>
                  </m:oMath>
                </a14:m>
                <a:endParaRPr lang="sl-SI" sz="2400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l-SI" sz="2400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sl-SI" sz="2400" b="1" dirty="0" smtClean="0"/>
                  <a:t>Vsi koti v enakostraničnem trikotniku merijo 60°.</a:t>
                </a:r>
                <a:endParaRPr lang="sl-SI" sz="2400" b="1" dirty="0"/>
              </a:p>
            </p:txBody>
          </p:sp>
        </mc:Choice>
        <mc:Fallback xmlns="">
          <p:sp>
            <p:nvSpPr>
              <p:cNvPr id="3" name="Označba mest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1821" y="1418302"/>
                <a:ext cx="10515600" cy="4351338"/>
              </a:xfrm>
              <a:blipFill>
                <a:blip r:embed="rId2"/>
                <a:stretch>
                  <a:fillRect l="-870" t="-1964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693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96636" y="232757"/>
            <a:ext cx="10515600" cy="847898"/>
          </a:xfrm>
        </p:spPr>
        <p:txBody>
          <a:bodyPr/>
          <a:lstStyle/>
          <a:p>
            <a:r>
              <a:rPr lang="sl-SI" b="1" dirty="0" smtClean="0">
                <a:solidFill>
                  <a:srgbClr val="FF0000"/>
                </a:solidFill>
                <a:latin typeface="+mn-lt"/>
              </a:rPr>
              <a:t>2. VSOTA ZUNANJIH KOTOV V TRIKOTNIKU</a:t>
            </a:r>
            <a:endParaRPr lang="sl-SI" b="1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značba mesta vsebine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365761" y="1080655"/>
                <a:ext cx="6675120" cy="547294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l-SI" sz="2400" b="1" dirty="0" smtClean="0">
                    <a:solidFill>
                      <a:srgbClr val="FF0000"/>
                    </a:solidFill>
                  </a:rPr>
                  <a:t>Uvodno preiskovanje: </a:t>
                </a:r>
                <a:r>
                  <a:rPr lang="sl-SI" sz="2400" b="1" dirty="0" smtClean="0"/>
                  <a:t>rešuješ samostojno</a:t>
                </a:r>
              </a:p>
              <a:p>
                <a:pPr marL="0" indent="0">
                  <a:buNone/>
                </a:pPr>
                <a:r>
                  <a:rPr lang="sl-SI" sz="2400" b="1" dirty="0" smtClean="0"/>
                  <a:t>3. naloga</a:t>
                </a:r>
                <a:r>
                  <a:rPr lang="sl-SI" sz="2400" b="1" dirty="0"/>
                  <a:t>: </a:t>
                </a:r>
                <a:endParaRPr lang="sl-SI" sz="2400" b="1" dirty="0" smtClean="0"/>
              </a:p>
              <a:p>
                <a:pPr marL="0" lvl="0" indent="0">
                  <a:buNone/>
                </a:pPr>
                <a:r>
                  <a:rPr lang="sl-SI" sz="2400" dirty="0" smtClean="0"/>
                  <a:t>V </a:t>
                </a:r>
                <a:r>
                  <a:rPr lang="sl-SI" sz="2400" dirty="0"/>
                  <a:t>zvezek nariši poljuben trikotnik. Označi njegova oglišča z A, B, C in </a:t>
                </a:r>
                <a:r>
                  <a:rPr lang="sl-SI" sz="2400" dirty="0" smtClean="0"/>
                  <a:t>zunanje kote </a:t>
                </a:r>
                <a:r>
                  <a:rPr lang="sl-SI" sz="2400" dirty="0"/>
                  <a:t>z </a:t>
                </a:r>
                <a14:m>
                  <m:oMath xmlns:m="http://schemas.openxmlformats.org/officeDocument/2006/math">
                    <m:r>
                      <a:rPr lang="sl-SI" sz="2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sl-SI" sz="2400" b="0" i="1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sl-SI" sz="24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sl-SI" sz="24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sl-SI" sz="2400" b="0" i="1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sl-SI" sz="24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sl-SI" sz="24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sl-SI" sz="2400" b="0" i="1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sl-SI" sz="24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sl-SI" sz="2400" dirty="0"/>
                  <a:t> </a:t>
                </a:r>
              </a:p>
              <a:p>
                <a:pPr marL="0" indent="0">
                  <a:buNone/>
                </a:pPr>
                <a:endParaRPr lang="sl-SI" sz="2400" dirty="0"/>
              </a:p>
              <a:p>
                <a:pPr marL="457200" lvl="0" indent="-457200">
                  <a:buFont typeface="+mj-lt"/>
                  <a:buAutoNum type="alphaLcParenR"/>
                </a:pPr>
                <a:r>
                  <a:rPr lang="sl-SI" sz="2400" b="1" dirty="0"/>
                  <a:t>Izmeri</a:t>
                </a:r>
                <a:r>
                  <a:rPr lang="sl-SI" sz="2400" dirty="0"/>
                  <a:t> velikosti </a:t>
                </a:r>
                <a:r>
                  <a:rPr lang="sl-SI" sz="2400" dirty="0" smtClean="0"/>
                  <a:t>zunanjih kotov in </a:t>
                </a:r>
                <a:r>
                  <a:rPr lang="sl-SI" sz="2400" dirty="0"/>
                  <a:t>jih zapiši:  </a:t>
                </a:r>
              </a:p>
              <a:p>
                <a14:m>
                  <m:oMath xmlns:m="http://schemas.openxmlformats.org/officeDocument/2006/math">
                    <m:r>
                      <a:rPr lang="sl-SI" sz="240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sl-SI" sz="2400" b="0" i="1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sl-SI" sz="2400" i="1">
                        <a:latin typeface="Cambria Math" panose="02040503050406030204" pitchFamily="18" charset="0"/>
                      </a:rPr>
                      <m:t>= ___________ </m:t>
                    </m:r>
                  </m:oMath>
                </a14:m>
                <a:endParaRPr lang="sl-SI" sz="2400" dirty="0"/>
              </a:p>
              <a:p>
                <a14:m>
                  <m:oMath xmlns:m="http://schemas.openxmlformats.org/officeDocument/2006/math">
                    <m:r>
                      <a:rPr lang="sl-SI" sz="24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sl-SI" sz="2400" b="0" i="1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sl-SI" sz="2400" i="1">
                        <a:latin typeface="Cambria Math" panose="02040503050406030204" pitchFamily="18" charset="0"/>
                      </a:rPr>
                      <m:t>= ___________</m:t>
                    </m:r>
                  </m:oMath>
                </a14:m>
                <a:endParaRPr lang="sl-SI" sz="2400" dirty="0"/>
              </a:p>
              <a:p>
                <a14:m>
                  <m:oMath xmlns:m="http://schemas.openxmlformats.org/officeDocument/2006/math">
                    <m:r>
                      <a:rPr lang="sl-SI" sz="24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sl-SI" sz="2400" b="0" i="1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sl-SI" sz="2400" i="1">
                        <a:latin typeface="Cambria Math" panose="02040503050406030204" pitchFamily="18" charset="0"/>
                      </a:rPr>
                      <m:t>= ___________</m:t>
                    </m:r>
                  </m:oMath>
                </a14:m>
                <a:endParaRPr lang="sl-SI" sz="2400" dirty="0" smtClean="0"/>
              </a:p>
              <a:p>
                <a:pPr marL="0" indent="0">
                  <a:buNone/>
                </a:pPr>
                <a:endParaRPr lang="sl-SI" sz="2400" dirty="0" smtClean="0"/>
              </a:p>
              <a:p>
                <a:pPr marL="0" indent="0">
                  <a:buNone/>
                </a:pPr>
                <a:r>
                  <a:rPr lang="sl-SI" sz="2400" b="1" dirty="0" smtClean="0"/>
                  <a:t>b)    Izračunaj</a:t>
                </a:r>
                <a:r>
                  <a:rPr lang="sl-SI" sz="2400" b="1" dirty="0" smtClean="0">
                    <a:solidFill>
                      <a:srgbClr val="222222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vsoto </a:t>
                </a:r>
                <a:r>
                  <a:rPr lang="sl-SI" sz="2400" dirty="0" smtClean="0">
                    <a:solidFill>
                      <a:srgbClr val="222222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izmerjenih kotov:  </a:t>
                </a:r>
                <a:endParaRPr lang="sl-SI" sz="2400" dirty="0" smtClean="0">
                  <a:solidFill>
                    <a:srgbClr val="222222"/>
                  </a:solidFill>
                  <a:latin typeface="Cambria Math" panose="02040503050406030204" pitchFamily="18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sl-SI" sz="2400" i="1">
                        <a:solidFill>
                          <a:srgbClr val="222222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𝛼</m:t>
                    </m:r>
                    <m:r>
                      <a:rPr lang="sl-SI" sz="2400" b="0" i="1" smtClean="0">
                        <a:solidFill>
                          <a:srgbClr val="222222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′</m:t>
                    </m:r>
                    <m:r>
                      <a:rPr lang="sl-SI" sz="2400" i="1">
                        <a:solidFill>
                          <a:srgbClr val="222222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 </m:t>
                    </m:r>
                    <m:r>
                      <a:rPr lang="sl-SI" sz="2400" i="1">
                        <a:solidFill>
                          <a:srgbClr val="222222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𝛽</m:t>
                    </m:r>
                    <m:r>
                      <a:rPr lang="sl-SI" sz="2400" b="0" i="1" smtClean="0">
                        <a:solidFill>
                          <a:srgbClr val="222222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′</m:t>
                    </m:r>
                    <m:r>
                      <a:rPr lang="sl-SI" sz="2400" i="1">
                        <a:solidFill>
                          <a:srgbClr val="222222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 </m:t>
                    </m:r>
                    <m:r>
                      <a:rPr lang="sl-SI" sz="2400" i="1">
                        <a:solidFill>
                          <a:srgbClr val="222222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𝛾</m:t>
                    </m:r>
                    <m:r>
                      <a:rPr lang="sl-SI" sz="2400" b="0" i="1" smtClean="0">
                        <a:solidFill>
                          <a:srgbClr val="222222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′</m:t>
                    </m:r>
                    <m:r>
                      <a:rPr lang="sl-SI" sz="2400" i="1">
                        <a:solidFill>
                          <a:srgbClr val="222222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sl-SI" sz="2400" dirty="0">
                    <a:solidFill>
                      <a:srgbClr val="222222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___________.</a:t>
                </a:r>
                <a:endParaRPr lang="sl-SI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sl-SI" sz="2400" dirty="0"/>
              </a:p>
              <a:p>
                <a:endParaRPr lang="sl-SI" sz="2400" dirty="0" smtClean="0"/>
              </a:p>
              <a:p>
                <a:endParaRPr lang="sl-SI" sz="2400" dirty="0"/>
              </a:p>
            </p:txBody>
          </p:sp>
        </mc:Choice>
        <mc:Fallback xmlns="">
          <p:sp>
            <p:nvSpPr>
              <p:cNvPr id="5" name="Označba mesta vsebin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365761" y="1080655"/>
                <a:ext cx="6675120" cy="5472949"/>
              </a:xfrm>
              <a:blipFill>
                <a:blip r:embed="rId2"/>
                <a:stretch>
                  <a:fillRect l="-1461" t="-1559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Označba mesta vsebine 6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0397" y="2356196"/>
            <a:ext cx="4952324" cy="3459639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PoljeZBesedilom 6"/>
              <p:cNvSpPr txBox="1"/>
              <p:nvPr/>
            </p:nvSpPr>
            <p:spPr>
              <a:xfrm>
                <a:off x="10331104" y="4538810"/>
                <a:ext cx="5486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sl-SI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sl-SI" dirty="0"/>
              </a:p>
            </p:txBody>
          </p:sp>
        </mc:Choice>
        <mc:Fallback xmlns="">
          <p:sp>
            <p:nvSpPr>
              <p:cNvPr id="7" name="PoljeZBesedilom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1104" y="4538810"/>
                <a:ext cx="548640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PoljeZBesedilom 7"/>
              <p:cNvSpPr txBox="1"/>
              <p:nvPr/>
            </p:nvSpPr>
            <p:spPr>
              <a:xfrm flipH="1">
                <a:off x="8758150" y="3209636"/>
                <a:ext cx="6890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sl-SI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sl-SI" dirty="0"/>
              </a:p>
            </p:txBody>
          </p:sp>
        </mc:Choice>
        <mc:Fallback xmlns="">
          <p:sp>
            <p:nvSpPr>
              <p:cNvPr id="8" name="PoljeZBesedilom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758150" y="3209636"/>
                <a:ext cx="689034" cy="369332"/>
              </a:xfrm>
              <a:prstGeom prst="rect">
                <a:avLst/>
              </a:prstGeom>
              <a:blipFill>
                <a:blip r:embed="rId5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PoljeZBesedilom 8"/>
              <p:cNvSpPr txBox="1"/>
              <p:nvPr/>
            </p:nvSpPr>
            <p:spPr>
              <a:xfrm>
                <a:off x="7901941" y="4927509"/>
                <a:ext cx="5486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sl-SI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sl-SI" dirty="0" smtClean="0"/>
                  <a:t>‘</a:t>
                </a:r>
                <a:endParaRPr lang="sl-SI" dirty="0"/>
              </a:p>
            </p:txBody>
          </p:sp>
        </mc:Choice>
        <mc:Fallback xmlns="">
          <p:sp>
            <p:nvSpPr>
              <p:cNvPr id="9" name="PoljeZBesedilom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1941" y="4927509"/>
                <a:ext cx="548640" cy="369332"/>
              </a:xfrm>
              <a:prstGeom prst="rect">
                <a:avLst/>
              </a:prstGeom>
              <a:blipFill>
                <a:blip r:embed="rId6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PoljeZBesedilom 9"/>
          <p:cNvSpPr txBox="1"/>
          <p:nvPr/>
        </p:nvSpPr>
        <p:spPr>
          <a:xfrm>
            <a:off x="6964449" y="5861553"/>
            <a:ext cx="32118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800" dirty="0" smtClean="0">
                <a:hlinkClick r:id="rId7"/>
              </a:rPr>
              <a:t>Vir: </a:t>
            </a:r>
            <a:r>
              <a:rPr lang="sl-SI" sz="800" dirty="0" smtClean="0"/>
              <a:t>i-učbeniki</a:t>
            </a:r>
            <a:endParaRPr lang="sl-SI" sz="800" dirty="0"/>
          </a:p>
        </p:txBody>
      </p:sp>
    </p:spTree>
    <p:extLst>
      <p:ext uri="{BB962C8B-B14F-4D97-AF65-F5344CB8AC3E}">
        <p14:creationId xmlns:p14="http://schemas.microsoft.com/office/powerpoint/2010/main" val="2278583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58" y="3166303"/>
            <a:ext cx="2784854" cy="2084206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6778" y="3166303"/>
            <a:ext cx="2784854" cy="2084206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5498" y="3188789"/>
            <a:ext cx="2642951" cy="2084206"/>
          </a:xfrm>
          <a:prstGeom prst="rect">
            <a:avLst/>
          </a:prstGeom>
        </p:spPr>
      </p:pic>
      <p:sp>
        <p:nvSpPr>
          <p:cNvPr id="9" name="Pravokotnik 8"/>
          <p:cNvSpPr/>
          <p:nvPr/>
        </p:nvSpPr>
        <p:spPr>
          <a:xfrm>
            <a:off x="741680" y="488647"/>
            <a:ext cx="106273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400" b="1" dirty="0">
                <a:solidFill>
                  <a:srgbClr val="FF0000"/>
                </a:solidFill>
              </a:rPr>
              <a:t>Uvodno preiskovanje: </a:t>
            </a:r>
            <a:r>
              <a:rPr lang="sl-SI" sz="2400" b="1" dirty="0"/>
              <a:t>rešuješ samostojno!</a:t>
            </a:r>
          </a:p>
          <a:p>
            <a:pPr lvl="0"/>
            <a:r>
              <a:rPr lang="sl-SI" sz="2400" b="1" dirty="0" smtClean="0"/>
              <a:t>4. </a:t>
            </a:r>
            <a:r>
              <a:rPr lang="sl-SI" sz="2400" b="1" dirty="0"/>
              <a:t>naloga: </a:t>
            </a:r>
          </a:p>
          <a:p>
            <a:pPr lvl="0"/>
            <a:r>
              <a:rPr lang="sl-SI" sz="2400" b="1" dirty="0"/>
              <a:t>Izdelaj </a:t>
            </a:r>
            <a:r>
              <a:rPr lang="sl-SI" sz="2400" dirty="0"/>
              <a:t>svoj model </a:t>
            </a:r>
            <a:r>
              <a:rPr lang="sl-SI" sz="2400" dirty="0" smtClean="0"/>
              <a:t>zunanjih </a:t>
            </a:r>
            <a:r>
              <a:rPr lang="sl-SI" sz="2400" dirty="0"/>
              <a:t>kotov trikotnika po korakih, kot so predstavljeni v ALBUMU SLIK v i-učbeniku na povezavi </a:t>
            </a:r>
            <a:r>
              <a:rPr lang="sl-SI" sz="2400" dirty="0" smtClean="0">
                <a:hlinkClick r:id="rId5"/>
              </a:rPr>
              <a:t>https</a:t>
            </a:r>
            <a:r>
              <a:rPr lang="sl-SI" sz="2400" dirty="0">
                <a:hlinkClick r:id="rId5"/>
              </a:rPr>
              <a:t>://</a:t>
            </a:r>
            <a:r>
              <a:rPr lang="sl-SI" sz="2400" dirty="0" smtClean="0">
                <a:hlinkClick r:id="rId5"/>
              </a:rPr>
              <a:t>eucbeniki.sio.si/matematika7/688/index4.html</a:t>
            </a:r>
            <a:r>
              <a:rPr lang="sl-SI" sz="2400" dirty="0" smtClean="0"/>
              <a:t> - desna stran</a:t>
            </a:r>
          </a:p>
          <a:p>
            <a:pPr lvl="0"/>
            <a:endParaRPr lang="sl-SI" sz="2400" u="sng" dirty="0"/>
          </a:p>
          <a:p>
            <a:r>
              <a:rPr lang="sl-SI" sz="2400" b="1" dirty="0"/>
              <a:t>Rešitev naloge PRILEPI v ZVEZEK.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Pravokotnik 10"/>
              <p:cNvSpPr/>
              <p:nvPr/>
            </p:nvSpPr>
            <p:spPr>
              <a:xfrm>
                <a:off x="588058" y="5766516"/>
                <a:ext cx="10386688" cy="8853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sl-SI" sz="2400" b="1" dirty="0">
                    <a:solidFill>
                      <a:srgbClr val="FF0000"/>
                    </a:solidFill>
                  </a:rPr>
                  <a:t>VSOTA  </a:t>
                </a:r>
                <a:r>
                  <a:rPr lang="sl-SI" sz="2400" b="1" dirty="0" smtClean="0">
                    <a:solidFill>
                      <a:srgbClr val="FF0000"/>
                    </a:solidFill>
                  </a:rPr>
                  <a:t>ZUNANJIH </a:t>
                </a:r>
                <a:r>
                  <a:rPr lang="sl-SI" sz="2400" b="1" dirty="0">
                    <a:solidFill>
                      <a:srgbClr val="FF0000"/>
                    </a:solidFill>
                  </a:rPr>
                  <a:t>KOTOV v trikotniku je ENAKA </a:t>
                </a:r>
                <a:r>
                  <a:rPr lang="sl-SI" sz="2400" b="1" dirty="0" smtClean="0">
                    <a:solidFill>
                      <a:srgbClr val="FF0000"/>
                    </a:solidFill>
                  </a:rPr>
                  <a:t>360°: </a:t>
                </a:r>
                <a14:m>
                  <m:oMath xmlns:m="http://schemas.openxmlformats.org/officeDocument/2006/math">
                    <m:r>
                      <a:rPr lang="sl-SI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𝜶</m:t>
                    </m:r>
                    <m:r>
                      <a:rPr lang="sl-SI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 </m:t>
                    </m:r>
                    <m:r>
                      <a:rPr lang="sl-SI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𝜷</m:t>
                    </m:r>
                    <m:r>
                      <a:rPr lang="sl-SI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 </m:t>
                    </m:r>
                    <m:r>
                      <a:rPr lang="sl-SI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𝜸</m:t>
                    </m:r>
                    <m:r>
                      <a:rPr lang="sl-SI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sl-SI" sz="24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sl-SI" sz="24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360°</a:t>
                </a:r>
                <a:r>
                  <a:rPr lang="sl-SI" sz="2400" dirty="0" smtClean="0">
                    <a:solidFill>
                      <a:srgbClr val="222222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.</a:t>
                </a:r>
                <a:endParaRPr lang="sl-SI" sz="2400" dirty="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28600" lvl="0" indent="-228600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</a:pPr>
                <a:endParaRPr lang="sl-SI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Pravokotni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058" y="5766516"/>
                <a:ext cx="10386688" cy="885371"/>
              </a:xfrm>
              <a:prstGeom prst="rect">
                <a:avLst/>
              </a:prstGeom>
              <a:blipFill>
                <a:blip r:embed="rId6"/>
                <a:stretch>
                  <a:fillRect l="-880" t="-10345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Raven puščični povezovalnik 6"/>
          <p:cNvCxnSpPr>
            <a:stCxn id="8" idx="1"/>
          </p:cNvCxnSpPr>
          <p:nvPr/>
        </p:nvCxnSpPr>
        <p:spPr>
          <a:xfrm flipH="1">
            <a:off x="9196956" y="3188789"/>
            <a:ext cx="1085359" cy="81950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jeZBesedilom 7"/>
          <p:cNvSpPr txBox="1"/>
          <p:nvPr/>
        </p:nvSpPr>
        <p:spPr>
          <a:xfrm>
            <a:off x="10282315" y="3004123"/>
            <a:ext cx="1818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TO PRILEPIŠ!</a:t>
            </a:r>
            <a:endParaRPr lang="sl-SI" dirty="0"/>
          </a:p>
        </p:txBody>
      </p:sp>
      <p:sp>
        <p:nvSpPr>
          <p:cNvPr id="10" name="PoljeZBesedilom 9"/>
          <p:cNvSpPr txBox="1"/>
          <p:nvPr/>
        </p:nvSpPr>
        <p:spPr>
          <a:xfrm>
            <a:off x="8750117" y="5272995"/>
            <a:ext cx="32118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800" dirty="0" smtClean="0">
                <a:hlinkClick r:id="rId7"/>
              </a:rPr>
              <a:t>Vir: </a:t>
            </a:r>
            <a:r>
              <a:rPr lang="sl-SI" sz="800" dirty="0" smtClean="0"/>
              <a:t>i-učbeniki</a:t>
            </a:r>
            <a:endParaRPr lang="sl-SI" sz="800" dirty="0"/>
          </a:p>
        </p:txBody>
      </p:sp>
    </p:spTree>
    <p:extLst>
      <p:ext uri="{BB962C8B-B14F-4D97-AF65-F5344CB8AC3E}">
        <p14:creationId xmlns:p14="http://schemas.microsoft.com/office/powerpoint/2010/main" val="2988430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8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Utrjevanje: </a:t>
            </a:r>
            <a:endParaRPr lang="sl-SI" b="1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b="1" dirty="0" smtClean="0"/>
              <a:t>1. </a:t>
            </a:r>
            <a:r>
              <a:rPr lang="sl-SI" b="1" dirty="0" err="1" smtClean="0"/>
              <a:t>učb</a:t>
            </a:r>
            <a:r>
              <a:rPr lang="sl-SI" b="1" dirty="0"/>
              <a:t>. Stičišče 7 </a:t>
            </a:r>
            <a:r>
              <a:rPr lang="sl-SI" b="1" dirty="0" smtClean="0"/>
              <a:t>/str</a:t>
            </a:r>
            <a:r>
              <a:rPr lang="sl-SI" b="1" dirty="0"/>
              <a:t>. </a:t>
            </a:r>
            <a:r>
              <a:rPr lang="sl-SI" b="1" dirty="0" smtClean="0"/>
              <a:t>232:  PREPIŠI navodilo in REŠI Primer 5. </a:t>
            </a:r>
          </a:p>
          <a:p>
            <a:pPr marL="0" indent="0">
              <a:buNone/>
            </a:pPr>
            <a:r>
              <a:rPr lang="sl-SI" dirty="0" smtClean="0"/>
              <a:t>Če </a:t>
            </a:r>
            <a:r>
              <a:rPr lang="sl-SI" dirty="0"/>
              <a:t>ne gre samostojno, si pomagaj s postopkom iz učbenika</a:t>
            </a:r>
            <a:r>
              <a:rPr lang="sl-SI" dirty="0" smtClean="0"/>
              <a:t>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b="1" dirty="0" smtClean="0"/>
              <a:t>2. Izračunaj velikost zunanjih kotov v enakostraničnem trikotniku!</a:t>
            </a:r>
          </a:p>
          <a:p>
            <a:pPr marL="0" indent="0">
              <a:buNone/>
            </a:pPr>
            <a:r>
              <a:rPr lang="sl-SI" sz="1800" dirty="0" smtClean="0"/>
              <a:t>(R: Vsak zunanji kot meri 120°)</a:t>
            </a:r>
            <a:endParaRPr lang="sl-SI" sz="1800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0409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49755"/>
          </a:xfrm>
        </p:spPr>
        <p:txBody>
          <a:bodyPr>
            <a:normAutofit fontScale="90000"/>
          </a:bodyPr>
          <a:lstStyle/>
          <a:p>
            <a:r>
              <a:rPr lang="sl-SI" b="1" dirty="0" smtClean="0">
                <a:latin typeface="+mn-lt"/>
              </a:rPr>
              <a:t>DOMAČA NALOGA:</a:t>
            </a:r>
            <a:br>
              <a:rPr lang="sl-SI" b="1" dirty="0" smtClean="0">
                <a:latin typeface="+mn-lt"/>
              </a:rPr>
            </a:br>
            <a:r>
              <a:rPr lang="sl-SI" b="1" dirty="0">
                <a:latin typeface="+mn-lt"/>
              </a:rPr>
              <a:t/>
            </a:r>
            <a:br>
              <a:rPr lang="sl-SI" b="1" dirty="0">
                <a:latin typeface="+mn-lt"/>
              </a:rPr>
            </a:br>
            <a:r>
              <a:rPr lang="sl-SI" b="1" dirty="0" smtClean="0">
                <a:latin typeface="+mn-lt"/>
              </a:rPr>
              <a:t>Stičišče 7/ str. 233</a:t>
            </a:r>
            <a:endParaRPr lang="sl-SI" b="1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značba mest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sl-SI" dirty="0" smtClean="0"/>
              </a:p>
              <a:p>
                <a:pPr marL="0" indent="0">
                  <a:buNone/>
                </a:pPr>
                <a:r>
                  <a:rPr lang="sl-SI" b="1" dirty="0" smtClean="0">
                    <a:solidFill>
                      <a:srgbClr val="00B050"/>
                    </a:solidFill>
                  </a:rPr>
                  <a:t>1. nivo: 38 </a:t>
                </a:r>
                <a:r>
                  <a:rPr lang="sl-SI" b="1" dirty="0" err="1" smtClean="0">
                    <a:solidFill>
                      <a:srgbClr val="00B050"/>
                    </a:solidFill>
                  </a:rPr>
                  <a:t>bcd</a:t>
                </a:r>
                <a:r>
                  <a:rPr lang="sl-SI" dirty="0" smtClean="0">
                    <a:solidFill>
                      <a:srgbClr val="00B050"/>
                    </a:solidFill>
                  </a:rPr>
                  <a:t>, </a:t>
                </a:r>
                <a:r>
                  <a:rPr lang="sl-SI" b="1" dirty="0" smtClean="0">
                    <a:solidFill>
                      <a:srgbClr val="00B050"/>
                    </a:solidFill>
                  </a:rPr>
                  <a:t>45a</a:t>
                </a:r>
                <a:r>
                  <a:rPr lang="sl-SI" dirty="0" smtClean="0">
                    <a:solidFill>
                      <a:srgbClr val="00B050"/>
                    </a:solidFill>
                  </a:rPr>
                  <a:t> (za kot </a:t>
                </a:r>
                <a14:m>
                  <m:oMath xmlns:m="http://schemas.openxmlformats.org/officeDocument/2006/math">
                    <m:r>
                      <a:rPr lang="sl-SI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l-SI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=30°)</m:t>
                    </m:r>
                  </m:oMath>
                </a14:m>
                <a:endParaRPr lang="sl-SI" dirty="0" smtClean="0">
                  <a:solidFill>
                    <a:srgbClr val="00B050"/>
                  </a:solidFill>
                </a:endParaRPr>
              </a:p>
              <a:p>
                <a:pPr marL="0" indent="0">
                  <a:buNone/>
                </a:pPr>
                <a:endParaRPr lang="sl-SI" dirty="0" smtClean="0"/>
              </a:p>
              <a:p>
                <a:pPr marL="0" indent="0">
                  <a:buNone/>
                </a:pPr>
                <a:r>
                  <a:rPr lang="sl-SI" b="1" dirty="0" smtClean="0">
                    <a:solidFill>
                      <a:srgbClr val="0070C0"/>
                    </a:solidFill>
                  </a:rPr>
                  <a:t>2. in 3. nivo</a:t>
                </a:r>
                <a:r>
                  <a:rPr lang="sl-SI" dirty="0" smtClean="0">
                    <a:solidFill>
                      <a:srgbClr val="0070C0"/>
                    </a:solidFill>
                  </a:rPr>
                  <a:t>: </a:t>
                </a:r>
                <a:r>
                  <a:rPr lang="sl-SI" b="1" dirty="0" smtClean="0">
                    <a:solidFill>
                      <a:srgbClr val="0070C0"/>
                    </a:solidFill>
                  </a:rPr>
                  <a:t>38 cd, 45a</a:t>
                </a:r>
                <a:r>
                  <a:rPr lang="sl-SI" dirty="0" smtClean="0">
                    <a:solidFill>
                      <a:srgbClr val="0070C0"/>
                    </a:solidFill>
                  </a:rPr>
                  <a:t> (za kot </a:t>
                </a:r>
                <a14:m>
                  <m:oMath xmlns:m="http://schemas.openxmlformats.org/officeDocument/2006/math">
                    <m:r>
                      <a:rPr lang="sl-SI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l-SI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=66°)</m:t>
                    </m:r>
                  </m:oMath>
                </a14:m>
                <a:r>
                  <a:rPr lang="sl-SI" dirty="0" smtClean="0">
                    <a:solidFill>
                      <a:srgbClr val="0070C0"/>
                    </a:solidFill>
                  </a:rPr>
                  <a:t>, </a:t>
                </a:r>
                <a:r>
                  <a:rPr lang="sl-SI" b="1" dirty="0" smtClean="0">
                    <a:solidFill>
                      <a:srgbClr val="0070C0"/>
                    </a:solidFill>
                  </a:rPr>
                  <a:t>45b</a:t>
                </a:r>
                <a:r>
                  <a:rPr lang="sl-SI" dirty="0" smtClean="0">
                    <a:solidFill>
                      <a:srgbClr val="0070C0"/>
                    </a:solidFill>
                  </a:rPr>
                  <a:t>(za kot </a:t>
                </a:r>
                <a14:m>
                  <m:oMath xmlns:m="http://schemas.openxmlformats.org/officeDocument/2006/math">
                    <m:r>
                      <a:rPr lang="sl-SI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sl-SI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=24°)</m:t>
                    </m:r>
                  </m:oMath>
                </a14:m>
                <a:r>
                  <a:rPr lang="sl-SI" dirty="0" smtClean="0">
                    <a:solidFill>
                      <a:srgbClr val="0070C0"/>
                    </a:solidFill>
                  </a:rPr>
                  <a:t>, </a:t>
                </a:r>
              </a:p>
              <a:p>
                <a:pPr marL="0" indent="0">
                  <a:buNone/>
                </a:pPr>
                <a:endParaRPr lang="sl-SI" dirty="0" smtClean="0"/>
              </a:p>
              <a:p>
                <a:pPr marL="0" indent="0">
                  <a:buNone/>
                </a:pPr>
                <a:r>
                  <a:rPr lang="sl-SI" b="1" dirty="0" smtClean="0">
                    <a:solidFill>
                      <a:srgbClr val="FF0000"/>
                    </a:solidFill>
                  </a:rPr>
                  <a:t>DODATNA ZA BISTRE BUČE: str. 234/ 51</a:t>
                </a:r>
                <a:endParaRPr lang="sl-SI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značba mest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872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499</Words>
  <Application>Microsoft Office PowerPoint</Application>
  <PresentationFormat>Širokozaslonsko</PresentationFormat>
  <Paragraphs>83</Paragraphs>
  <Slides>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Officeova tema</vt:lpstr>
      <vt:lpstr>NOTRANJI IN ZUNANJI KOTI TRIKOTNIKA (Stičišče. str. 232)</vt:lpstr>
      <vt:lpstr>VSOTA NOTRANJIH KOTOV V TRIKOTNIKU</vt:lpstr>
      <vt:lpstr>PowerPointova predstavitev</vt:lpstr>
      <vt:lpstr>Utrjevanje: </vt:lpstr>
      <vt:lpstr>Rešitev 2.naloge</vt:lpstr>
      <vt:lpstr>2. VSOTA ZUNANJIH KOTOV V TRIKOTNIKU</vt:lpstr>
      <vt:lpstr>PowerPointova predstavitev</vt:lpstr>
      <vt:lpstr>Utrjevanje: </vt:lpstr>
      <vt:lpstr>DOMAČA NALOGA:  Stičišče 7/ str. 233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NOTRANJI IN ZUNANJI KOTI TRIKOTNIKA</dc:title>
  <dc:creator>Windows User</dc:creator>
  <cp:lastModifiedBy>Windows User</cp:lastModifiedBy>
  <cp:revision>74</cp:revision>
  <dcterms:created xsi:type="dcterms:W3CDTF">2020-03-13T15:59:59Z</dcterms:created>
  <dcterms:modified xsi:type="dcterms:W3CDTF">2020-03-15T15:10:37Z</dcterms:modified>
</cp:coreProperties>
</file>